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256" r:id="rId2"/>
    <p:sldId id="301" r:id="rId3"/>
    <p:sldId id="257" r:id="rId4"/>
    <p:sldId id="454" r:id="rId5"/>
    <p:sldId id="455" r:id="rId6"/>
    <p:sldId id="456" r:id="rId7"/>
    <p:sldId id="442" r:id="rId8"/>
    <p:sldId id="303" r:id="rId9"/>
    <p:sldId id="447" r:id="rId10"/>
    <p:sldId id="443" r:id="rId11"/>
    <p:sldId id="444" r:id="rId12"/>
    <p:sldId id="445" r:id="rId13"/>
    <p:sldId id="372" r:id="rId14"/>
    <p:sldId id="351" r:id="rId15"/>
    <p:sldId id="403" r:id="rId16"/>
    <p:sldId id="446" r:id="rId17"/>
    <p:sldId id="407" r:id="rId18"/>
    <p:sldId id="408" r:id="rId19"/>
    <p:sldId id="437" r:id="rId20"/>
    <p:sldId id="448" r:id="rId21"/>
    <p:sldId id="449" r:id="rId22"/>
    <p:sldId id="450" r:id="rId23"/>
    <p:sldId id="451" r:id="rId24"/>
    <p:sldId id="373" r:id="rId25"/>
    <p:sldId id="422" r:id="rId26"/>
    <p:sldId id="423" r:id="rId27"/>
    <p:sldId id="427" r:id="rId28"/>
    <p:sldId id="432" r:id="rId29"/>
    <p:sldId id="428" r:id="rId30"/>
    <p:sldId id="433" r:id="rId31"/>
    <p:sldId id="453" r:id="rId32"/>
    <p:sldId id="376" r:id="rId33"/>
    <p:sldId id="452" r:id="rId34"/>
    <p:sldId id="377" r:id="rId3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Franklin Gothic Book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Franklin Gothic Book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Franklin Gothic Book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Franklin Gothic Book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Franklin Gothic Book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Franklin Gothic Book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Franklin Gothic Book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Franklin Gothic Book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Franklin Gothic Book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0" autoAdjust="0"/>
    <p:restoredTop sz="83922" autoAdjust="0"/>
  </p:normalViewPr>
  <p:slideViewPr>
    <p:cSldViewPr snapToGrid="0" snapToObjects="1" showGuides="1">
      <p:cViewPr varScale="1">
        <p:scale>
          <a:sx n="73" d="100"/>
          <a:sy n="73" d="100"/>
        </p:scale>
        <p:origin x="133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9" name="Shape 12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Franklin Gothic Book"/>
      </a:defRPr>
    </a:lvl1pPr>
    <a:lvl2pPr indent="228600" defTabSz="457200" latinLnBrk="0">
      <a:defRPr sz="1200">
        <a:latin typeface="+mj-lt"/>
        <a:ea typeface="+mj-ea"/>
        <a:cs typeface="+mj-cs"/>
        <a:sym typeface="Franklin Gothic Book"/>
      </a:defRPr>
    </a:lvl2pPr>
    <a:lvl3pPr indent="457200" defTabSz="457200" latinLnBrk="0">
      <a:defRPr sz="1200">
        <a:latin typeface="+mj-lt"/>
        <a:ea typeface="+mj-ea"/>
        <a:cs typeface="+mj-cs"/>
        <a:sym typeface="Franklin Gothic Book"/>
      </a:defRPr>
    </a:lvl3pPr>
    <a:lvl4pPr indent="685800" defTabSz="457200" latinLnBrk="0">
      <a:defRPr sz="1200">
        <a:latin typeface="+mj-lt"/>
        <a:ea typeface="+mj-ea"/>
        <a:cs typeface="+mj-cs"/>
        <a:sym typeface="Franklin Gothic Book"/>
      </a:defRPr>
    </a:lvl4pPr>
    <a:lvl5pPr indent="914400" defTabSz="457200" latinLnBrk="0">
      <a:defRPr sz="1200">
        <a:latin typeface="+mj-lt"/>
        <a:ea typeface="+mj-ea"/>
        <a:cs typeface="+mj-cs"/>
        <a:sym typeface="Franklin Gothic Book"/>
      </a:defRPr>
    </a:lvl5pPr>
    <a:lvl6pPr indent="1143000" defTabSz="457200" latinLnBrk="0">
      <a:defRPr sz="1200">
        <a:latin typeface="+mj-lt"/>
        <a:ea typeface="+mj-ea"/>
        <a:cs typeface="+mj-cs"/>
        <a:sym typeface="Franklin Gothic Book"/>
      </a:defRPr>
    </a:lvl6pPr>
    <a:lvl7pPr indent="1371600" defTabSz="457200" latinLnBrk="0">
      <a:defRPr sz="1200">
        <a:latin typeface="+mj-lt"/>
        <a:ea typeface="+mj-ea"/>
        <a:cs typeface="+mj-cs"/>
        <a:sym typeface="Franklin Gothic Book"/>
      </a:defRPr>
    </a:lvl7pPr>
    <a:lvl8pPr indent="1600200" defTabSz="457200" latinLnBrk="0">
      <a:defRPr sz="1200">
        <a:latin typeface="+mj-lt"/>
        <a:ea typeface="+mj-ea"/>
        <a:cs typeface="+mj-cs"/>
        <a:sym typeface="Franklin Gothic Book"/>
      </a:defRPr>
    </a:lvl8pPr>
    <a:lvl9pPr indent="1828800" defTabSz="457200" latinLnBrk="0">
      <a:defRPr sz="1200">
        <a:latin typeface="+mj-lt"/>
        <a:ea typeface="+mj-ea"/>
        <a:cs typeface="+mj-cs"/>
        <a:sym typeface="Franklin Gothic Book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922966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1184238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2380329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3503321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220B4052-B74E-304F-BC04-3D7D261920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E9DAC43-5738-3B4A-85C5-69E2618EFCD3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>
              <a:alpha val="63000"/>
            </a:srgb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DO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Franklin Gothic Book"/>
            </a:endParaRPr>
          </a:p>
        </p:txBody>
      </p:sp>
      <p:sp>
        <p:nvSpPr>
          <p:cNvPr id="13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4983653" y="2130425"/>
            <a:ext cx="3474546" cy="1470025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983653" y="3746062"/>
            <a:ext cx="3474546" cy="1062422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 marL="0" indent="457200">
              <a:buSzTx/>
              <a:buFontTx/>
              <a:buNone/>
              <a:defRPr>
                <a:solidFill>
                  <a:srgbClr val="FFFFFF"/>
                </a:solidFill>
                <a:latin typeface="Century Gothic" panose="020B0502020202020204" pitchFamily="34" charset="0"/>
              </a:defRPr>
            </a:lvl2pPr>
            <a:lvl3pPr marL="0" indent="914400">
              <a:buSzTx/>
              <a:buFontTx/>
              <a:buNone/>
              <a:defRPr>
                <a:solidFill>
                  <a:srgbClr val="FFFFFF"/>
                </a:solidFill>
                <a:latin typeface="Century Gothic" panose="020B0502020202020204" pitchFamily="34" charset="0"/>
              </a:defRPr>
            </a:lvl3pPr>
            <a:lvl4pPr marL="0" indent="1371600">
              <a:buSzTx/>
              <a:buFontTx/>
              <a:buNone/>
              <a:defRPr>
                <a:solidFill>
                  <a:srgbClr val="FFFFFF"/>
                </a:solidFill>
                <a:latin typeface="Century Gothic" panose="020B0502020202020204" pitchFamily="34" charset="0"/>
              </a:defRPr>
            </a:lvl4pPr>
            <a:lvl5pPr marL="0" indent="1828800">
              <a:buSzTx/>
              <a:buFontTx/>
              <a:buNone/>
              <a:defRPr>
                <a:solidFill>
                  <a:srgbClr val="FFFFFF"/>
                </a:solidFill>
                <a:latin typeface="Century Gothic" panose="020B0502020202020204" pitchFamily="34" charset="0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031A51-B85C-F24A-BDB5-090E1DA400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606" y="2226447"/>
            <a:ext cx="3061046" cy="240510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DD796AE-CFB3-8040-846E-01FC2C0A35D9}"/>
              </a:ext>
            </a:extLst>
          </p:cNvPr>
          <p:cNvCxnSpPr>
            <a:cxnSpLocks/>
          </p:cNvCxnSpPr>
          <p:nvPr userDrawn="1"/>
        </p:nvCxnSpPr>
        <p:spPr>
          <a:xfrm>
            <a:off x="4622800" y="2108421"/>
            <a:ext cx="0" cy="2641158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2666044" y="355600"/>
            <a:ext cx="6020755" cy="87880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2060"/>
                </a:solidFill>
                <a:latin typeface="Century Gothic" panose="020B0502020202020204" pitchFamily="34" charset="0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EF3D45-5BBD-A34F-9F94-154B20F4D1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334827"/>
            <a:ext cx="1814516" cy="900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9AD15AA-EE4F-BE4F-8964-AC565FEE8159}"/>
              </a:ext>
            </a:extLst>
          </p:cNvPr>
          <p:cNvCxnSpPr>
            <a:cxnSpLocks/>
          </p:cNvCxnSpPr>
          <p:nvPr userDrawn="1"/>
        </p:nvCxnSpPr>
        <p:spPr>
          <a:xfrm>
            <a:off x="2468880" y="356019"/>
            <a:ext cx="0" cy="878808"/>
          </a:xfrm>
          <a:prstGeom prst="line">
            <a:avLst/>
          </a:prstGeom>
          <a:noFill/>
          <a:ln w="25400" cap="flat">
            <a:solidFill>
              <a:srgbClr val="00206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7B0601-A7CD-5643-8BE1-9ED375182C23}"/>
              </a:ext>
            </a:extLst>
          </p:cNvPr>
          <p:cNvSpPr/>
          <p:nvPr userDrawn="1"/>
        </p:nvSpPr>
        <p:spPr>
          <a:xfrm>
            <a:off x="386080" y="1503680"/>
            <a:ext cx="4185920" cy="4998841"/>
          </a:xfrm>
          <a:prstGeom prst="rect">
            <a:avLst/>
          </a:prstGeom>
          <a:noFill/>
          <a:ln w="25400" cap="flat">
            <a:solidFill>
              <a:srgbClr val="00206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DO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Franklin Gothic Book"/>
            </a:endParaRPr>
          </a:p>
        </p:txBody>
      </p:sp>
      <p:sp>
        <p:nvSpPr>
          <p:cNvPr id="52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2666045" y="356018"/>
            <a:ext cx="6020755" cy="878809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2060"/>
                </a:solidFill>
                <a:latin typeface="Century Gothic" panose="020B0502020202020204" pitchFamily="34" charset="0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53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57200" y="1600200"/>
            <a:ext cx="4038600" cy="477012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>
                <a:latin typeface="Century Gothic" panose="020B0502020202020204" pitchFamily="34" charset="0"/>
              </a:defRPr>
            </a:lvl1pPr>
            <a:lvl2pPr marL="790575" indent="-333375">
              <a:spcBef>
                <a:spcPts val="600"/>
              </a:spcBef>
              <a:defRPr sz="2800">
                <a:latin typeface="Century Gothic" panose="020B0502020202020204" pitchFamily="34" charset="0"/>
              </a:defRPr>
            </a:lvl2pPr>
            <a:lvl3pPr marL="1234439" indent="-320039">
              <a:spcBef>
                <a:spcPts val="600"/>
              </a:spcBef>
              <a:defRPr sz="2800">
                <a:latin typeface="Century Gothic" panose="020B0502020202020204" pitchFamily="34" charset="0"/>
              </a:defRPr>
            </a:lvl3pPr>
            <a:lvl4pPr marL="1727200" indent="-355600">
              <a:spcBef>
                <a:spcPts val="600"/>
              </a:spcBef>
              <a:defRPr sz="2800">
                <a:latin typeface="Century Gothic" panose="020B0502020202020204" pitchFamily="34" charset="0"/>
              </a:defRPr>
            </a:lvl4pPr>
            <a:lvl5pPr marL="2184400" indent="-355600">
              <a:spcBef>
                <a:spcPts val="600"/>
              </a:spcBef>
              <a:defRPr sz="2800">
                <a:latin typeface="Century Gothic" panose="020B0502020202020204" pitchFamily="34" charset="0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7EF78A-AFC5-0849-B3BB-661A238617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334827"/>
            <a:ext cx="1814516" cy="9000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4B7E352-FC92-D641-ABC1-3C92221FD3C3}"/>
              </a:ext>
            </a:extLst>
          </p:cNvPr>
          <p:cNvCxnSpPr>
            <a:cxnSpLocks/>
          </p:cNvCxnSpPr>
          <p:nvPr userDrawn="1"/>
        </p:nvCxnSpPr>
        <p:spPr>
          <a:xfrm>
            <a:off x="2468880" y="356019"/>
            <a:ext cx="0" cy="878808"/>
          </a:xfrm>
          <a:prstGeom prst="line">
            <a:avLst/>
          </a:prstGeom>
          <a:noFill/>
          <a:ln w="25400" cap="flat">
            <a:solidFill>
              <a:srgbClr val="00206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2666044" y="356019"/>
            <a:ext cx="6020755" cy="900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2060"/>
                </a:solidFill>
                <a:latin typeface="Century Gothic" panose="020B0502020202020204" pitchFamily="34" charset="0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0BCB36-344B-E64E-BB13-F4BB906C0B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334827"/>
            <a:ext cx="1814516" cy="9000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0A02213-6C6D-344A-A77A-4FCDCB8F8922}"/>
              </a:ext>
            </a:extLst>
          </p:cNvPr>
          <p:cNvCxnSpPr>
            <a:cxnSpLocks/>
          </p:cNvCxnSpPr>
          <p:nvPr userDrawn="1"/>
        </p:nvCxnSpPr>
        <p:spPr>
          <a:xfrm>
            <a:off x="2468880" y="356019"/>
            <a:ext cx="0" cy="878808"/>
          </a:xfrm>
          <a:prstGeom prst="line">
            <a:avLst/>
          </a:prstGeom>
          <a:noFill/>
          <a:ln w="25400" cap="flat">
            <a:solidFill>
              <a:srgbClr val="00206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1B82CF-AA38-D74B-8E5C-BB7EA175D2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334827"/>
            <a:ext cx="1814516" cy="9000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457200" y="1536023"/>
            <a:ext cx="3008314" cy="377662"/>
          </a:xfrm>
          <a:prstGeom prst="rect">
            <a:avLst/>
          </a:prstGeom>
        </p:spPr>
        <p:txBody>
          <a:bodyPr anchor="b"/>
          <a:lstStyle>
            <a:lvl1pPr algn="l">
              <a:defRPr sz="2000">
                <a:solidFill>
                  <a:srgbClr val="002060"/>
                </a:solidFill>
                <a:latin typeface="Century Gothic" panose="020B0502020202020204" pitchFamily="34" charset="0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3575050" y="273049"/>
            <a:ext cx="5111750" cy="5782301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91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457199" y="2062480"/>
            <a:ext cx="3008315" cy="399286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 dirty="0"/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9E218A-6A89-4446-8B95-44EF423F90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334827"/>
            <a:ext cx="1814516" cy="900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C6AA93-1541-AB47-B67D-E476EBE1FE63}"/>
              </a:ext>
            </a:extLst>
          </p:cNvPr>
          <p:cNvCxnSpPr>
            <a:cxnSpLocks/>
          </p:cNvCxnSpPr>
          <p:nvPr userDrawn="1"/>
        </p:nvCxnSpPr>
        <p:spPr>
          <a:xfrm flipH="1">
            <a:off x="457199" y="1387227"/>
            <a:ext cx="3008315" cy="0"/>
          </a:xfrm>
          <a:prstGeom prst="line">
            <a:avLst/>
          </a:prstGeom>
          <a:noFill/>
          <a:ln w="25400" cap="flat">
            <a:solidFill>
              <a:srgbClr val="00206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2743200" y="239601"/>
            <a:ext cx="5943600" cy="114300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2060"/>
                </a:solidFill>
                <a:latin typeface="Century Gothic" panose="020B0502020202020204" pitchFamily="34" charset="0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11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B3FA9A-3913-D94B-AE39-5CED49DCC1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334827"/>
            <a:ext cx="1814516" cy="9000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0551708-F689-A849-AF5C-CF5FD11DBE6B}"/>
              </a:ext>
            </a:extLst>
          </p:cNvPr>
          <p:cNvCxnSpPr>
            <a:cxnSpLocks/>
          </p:cNvCxnSpPr>
          <p:nvPr userDrawn="1"/>
        </p:nvCxnSpPr>
        <p:spPr>
          <a:xfrm>
            <a:off x="2468880" y="356019"/>
            <a:ext cx="0" cy="878808"/>
          </a:xfrm>
          <a:prstGeom prst="line">
            <a:avLst/>
          </a:prstGeom>
          <a:noFill/>
          <a:ln w="25400" cap="flat">
            <a:solidFill>
              <a:srgbClr val="00206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6629400" y="274638"/>
            <a:ext cx="2057400" cy="4398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  <a:latin typeface="Century Gothic" panose="020B0502020202020204" pitchFamily="34" charset="0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21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3B2020-406F-0148-A598-CA6A62C745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50842" y="5089707"/>
            <a:ext cx="1814516" cy="9000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959F497-3826-1246-B026-0914C26A43AA}"/>
              </a:ext>
            </a:extLst>
          </p:cNvPr>
          <p:cNvCxnSpPr>
            <a:cxnSpLocks/>
          </p:cNvCxnSpPr>
          <p:nvPr userDrawn="1"/>
        </p:nvCxnSpPr>
        <p:spPr>
          <a:xfrm flipH="1">
            <a:off x="6629400" y="4912747"/>
            <a:ext cx="2057400" cy="0"/>
          </a:xfrm>
          <a:prstGeom prst="line">
            <a:avLst/>
          </a:prstGeom>
          <a:noFill/>
          <a:ln w="25400" cap="flat">
            <a:solidFill>
              <a:srgbClr val="00206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187C-6E07-4D8C-BAD0-245E39308D1E}" type="datetimeFigureOut">
              <a:rPr lang="es-DO" smtClean="0"/>
              <a:t>30/5/2022</a:t>
            </a:fld>
            <a:endParaRPr lang="es-D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437375" y="6231535"/>
            <a:ext cx="249425" cy="276999"/>
          </a:xfrm>
        </p:spPr>
        <p:txBody>
          <a:bodyPr/>
          <a:lstStyle/>
          <a:p>
            <a:fld id="{00000000-1234-1234-1234-123412341234}" type="slidenum">
              <a:rPr lang="es-DO" smtClean="0"/>
              <a:pPr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08075783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457200" y="21332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13191" y="6237548"/>
            <a:ext cx="273609" cy="264973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5" r:id="rId4"/>
    <p:sldLayoutId id="2147483656" r:id="rId5"/>
    <p:sldLayoutId id="2147483657" r:id="rId6"/>
    <p:sldLayoutId id="2147483659" r:id="rId7"/>
    <p:sldLayoutId id="2147483660" r:id="rId8"/>
    <p:sldLayoutId id="2147483661" r:id="rId9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595959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595959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595959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595959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595959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595959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595959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595959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595959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Franklin Gothic Book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Franklin Gothic Book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Franklin Gothic Book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Franklin Gothic Book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Franklin Gothic Book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Franklin Gothic Book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Franklin Gothic Book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Franklin Gothic Book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Franklin Gothic Book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nisteriodeeducacion.gob.do/docs/manuales/yZxQ-manual-marco-teorico-conceptual-de-las-pruebas-nacionalespdf.pdf" TargetMode="External"/><Relationship Id="rId2" Type="http://schemas.openxmlformats.org/officeDocument/2006/relationships/hyperlink" Target="https://ministeriodeeducacion.gob.do/sobre-nosotros/areas-institucionales/direccion-de-evaluacion-de-la-calida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inisteriodeeducacion.gob.do/docs/direccion-de-evaluacion-de-la-calidad/Tw3M-marco-de-referencia-pruebas-nacionales-de-2do-ciclo-de-secundariapdf.pdf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nisteriodeeducacion.gob.do/docs/direccion-de-evaluacion-de-la-calidad/14Eg-informe-curricular-de-pruebas-nacionales-matematica-2017-vf2pdf.pdf" TargetMode="External"/><Relationship Id="rId2" Type="http://schemas.openxmlformats.org/officeDocument/2006/relationships/hyperlink" Target="https://www.ministeriodeeducacion.gob.do/docs/manuales/yZxQ-manual-marco-teorico-conceptual-de-las-pruebas-nacionalespdf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inisteriodeeducacion.gob.do/docs/direccion-de-evaluacion-de-la-calidad/6tMN-informe-curricular-2018-matematicapdf.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Double-click to edit"/>
          <p:cNvSpPr txBox="1">
            <a:spLocks noGrp="1"/>
          </p:cNvSpPr>
          <p:nvPr>
            <p:ph type="ctrTitle"/>
          </p:nvPr>
        </p:nvSpPr>
        <p:spPr>
          <a:xfrm>
            <a:off x="4719484" y="1612490"/>
            <a:ext cx="4109884" cy="248756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s-ES" dirty="0"/>
              <a:t> </a:t>
            </a:r>
            <a:r>
              <a:rPr lang="en-DO" dirty="0"/>
              <a:t/>
            </a:r>
            <a:br>
              <a:rPr lang="en-DO" dirty="0"/>
            </a:br>
            <a:r>
              <a:rPr lang="es-DO" dirty="0"/>
              <a:t>DISEÑO DE </a:t>
            </a:r>
            <a:r>
              <a:rPr lang="es-DO" dirty="0" smtClean="0"/>
              <a:t>LAS </a:t>
            </a:r>
            <a:r>
              <a:rPr lang="es-ES" dirty="0" smtClean="0"/>
              <a:t>PRUEBAS NACIONALES  </a:t>
            </a:r>
            <a:r>
              <a:rPr lang="es-ES" dirty="0"/>
              <a:t>DEL ÁREA DE </a:t>
            </a:r>
            <a:r>
              <a:rPr lang="es-ES" dirty="0" smtClean="0"/>
              <a:t>MATEMÁTICA 2022 </a:t>
            </a:r>
            <a:endParaRPr dirty="0"/>
          </a:p>
        </p:txBody>
      </p:sp>
      <p:sp>
        <p:nvSpPr>
          <p:cNvPr id="132" name="Double-click to edit"/>
          <p:cNvSpPr txBox="1">
            <a:spLocks noGrp="1"/>
          </p:cNvSpPr>
          <p:nvPr>
            <p:ph type="subTitle" sz="quarter" idx="1"/>
          </p:nvPr>
        </p:nvSpPr>
        <p:spPr>
          <a:xfrm>
            <a:off x="5692226" y="5672090"/>
            <a:ext cx="3245947" cy="1103340"/>
          </a:xfrm>
          <a:prstGeom prst="rect">
            <a:avLst/>
          </a:prstGeom>
        </p:spPr>
        <p:txBody>
          <a:bodyPr>
            <a:normAutofit fontScale="32500" lnSpcReduction="20000"/>
          </a:bodyPr>
          <a:lstStyle/>
          <a:p>
            <a:pPr algn="ctr" defTabSz="1219140"/>
            <a:r>
              <a:rPr lang="es-DO" sz="3200" dirty="0">
                <a:solidFill>
                  <a:schemeClr val="bg1"/>
                </a:solidFill>
                <a:latin typeface="Arial"/>
              </a:rPr>
              <a:t>EQUIPO DE MATEMÁTICA</a:t>
            </a:r>
          </a:p>
          <a:p>
            <a:pPr algn="ctr" defTabSz="1219140"/>
            <a:r>
              <a:rPr lang="es-DO" sz="3200" dirty="0">
                <a:solidFill>
                  <a:schemeClr val="bg1"/>
                </a:solidFill>
                <a:latin typeface="Arial"/>
              </a:rPr>
              <a:t>Víctor Rosario</a:t>
            </a:r>
          </a:p>
          <a:p>
            <a:pPr algn="ctr" defTabSz="1219140"/>
            <a:r>
              <a:rPr lang="es-DO" sz="3200" dirty="0">
                <a:solidFill>
                  <a:schemeClr val="bg1"/>
                </a:solidFill>
                <a:latin typeface="Arial"/>
              </a:rPr>
              <a:t>Gilberto Rodríguez</a:t>
            </a:r>
          </a:p>
          <a:p>
            <a:pPr algn="ctr" defTabSz="1219140"/>
            <a:r>
              <a:rPr lang="es-DO" sz="3200" dirty="0">
                <a:solidFill>
                  <a:schemeClr val="bg1"/>
                </a:solidFill>
                <a:latin typeface="Arial"/>
              </a:rPr>
              <a:t>Elizabeth Rincón</a:t>
            </a:r>
          </a:p>
          <a:p>
            <a:pPr algn="ctr" defTabSz="1219140"/>
            <a:r>
              <a:rPr lang="es-DO" sz="3200" dirty="0">
                <a:solidFill>
                  <a:schemeClr val="bg1"/>
                </a:solidFill>
                <a:latin typeface="Arial"/>
              </a:rPr>
              <a:t>Jeremías Willmore</a:t>
            </a:r>
            <a:endParaRPr lang="en-DO" dirty="0">
              <a:solidFill>
                <a:schemeClr val="bg1"/>
              </a:solidFill>
            </a:endParaRPr>
          </a:p>
        </p:txBody>
      </p:sp>
      <p:sp>
        <p:nvSpPr>
          <p:cNvPr id="4" name="Double-click to edit">
            <a:extLst>
              <a:ext uri="{FF2B5EF4-FFF2-40B4-BE49-F238E27FC236}">
                <a16:creationId xmlns:a16="http://schemas.microsoft.com/office/drawing/2014/main" id="{62F55FAF-017E-48AF-9089-EBE8F5B0402F}"/>
              </a:ext>
            </a:extLst>
          </p:cNvPr>
          <p:cNvSpPr txBox="1">
            <a:spLocks/>
          </p:cNvSpPr>
          <p:nvPr/>
        </p:nvSpPr>
        <p:spPr>
          <a:xfrm>
            <a:off x="4719484" y="4406762"/>
            <a:ext cx="3618271" cy="958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 fontScale="85000" lnSpcReduction="10000"/>
          </a:bodyPr>
          <a:lstStyle>
            <a:lvl1pPr marL="0" marR="0" indent="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FFFFF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Franklin Gothic Book"/>
              </a:defRPr>
            </a:lvl1pPr>
            <a:lvl2pPr marL="0" marR="0" indent="4572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FFFFF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Franklin Gothic Book"/>
              </a:defRPr>
            </a:lvl2pPr>
            <a:lvl3pPr marL="0" marR="0" indent="9144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FFFFF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Franklin Gothic Book"/>
              </a:defRPr>
            </a:lvl3pPr>
            <a:lvl4pPr marL="0" marR="0" indent="13716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FFFFF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Franklin Gothic Book"/>
              </a:defRPr>
            </a:lvl4pPr>
            <a:lvl5pPr marL="0" marR="0" indent="18288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FFFFF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Franklin Gothic Book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Franklin Gothic Book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Franklin Gothic Book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Franklin Gothic Book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Franklin Gothic Book"/>
              </a:defRPr>
            </a:lvl9pPr>
          </a:lstStyle>
          <a:p>
            <a:pPr lvl="0" hangingPunct="1">
              <a:spcBef>
                <a:spcPts val="0"/>
              </a:spcBef>
            </a:pPr>
            <a:r>
              <a:rPr lang="es-DO" sz="2400" b="1" dirty="0"/>
              <a:t>ESTRATEGIA DE FAMILIARIZACIÓN  CON LAS PRUEBAS NACIONALES</a:t>
            </a:r>
            <a:endParaRPr lang="en-DO" sz="2400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/>
          <p:nvPr/>
        </p:nvSpPr>
        <p:spPr>
          <a:xfrm>
            <a:off x="1207394" y="1722470"/>
            <a:ext cx="6662418" cy="770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cs typeface="Helvetica"/>
              <a:sym typeface="Franklin Gothic Book"/>
            </a:endParaRPr>
          </a:p>
        </p:txBody>
      </p:sp>
      <p:sp>
        <p:nvSpPr>
          <p:cNvPr id="3" name="Rectangle 14"/>
          <p:cNvSpPr/>
          <p:nvPr/>
        </p:nvSpPr>
        <p:spPr>
          <a:xfrm>
            <a:off x="1092959" y="4311570"/>
            <a:ext cx="6662418" cy="54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cs typeface="Helvetica"/>
              <a:sym typeface="Franklin Gothic Book"/>
            </a:endParaRPr>
          </a:p>
        </p:txBody>
      </p:sp>
      <p:sp>
        <p:nvSpPr>
          <p:cNvPr id="4" name="TextBox 18"/>
          <p:cNvSpPr txBox="1"/>
          <p:nvPr/>
        </p:nvSpPr>
        <p:spPr>
          <a:xfrm>
            <a:off x="1028899" y="1935717"/>
            <a:ext cx="7206174" cy="23083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DO" altLang="ko-KR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Berlin Sans FB Demi" panose="020E0802020502020306" pitchFamily="34" charset="0"/>
                <a:cs typeface="Arial" pitchFamily="34" charset="0"/>
                <a:sym typeface="Franklin Gothic Book"/>
              </a:rPr>
              <a:t>PRUEBA </a:t>
            </a:r>
            <a:r>
              <a:rPr lang="es-DO" altLang="ko-KR" sz="3600" dirty="0" smtClean="0">
                <a:solidFill>
                  <a:srgbClr val="4BACC6">
                    <a:lumMod val="75000"/>
                  </a:srgbClr>
                </a:solidFill>
                <a:latin typeface="Berlin Sans FB Demi" panose="020E0802020502020306" pitchFamily="34" charset="0"/>
                <a:cs typeface="Arial" pitchFamily="34" charset="0"/>
              </a:rPr>
              <a:t>NACIONAL </a:t>
            </a:r>
            <a:r>
              <a:rPr kumimoji="0" lang="es-DO" altLang="ko-KR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Berlin Sans FB Demi" panose="020E0802020502020306" pitchFamily="34" charset="0"/>
                <a:cs typeface="Arial" pitchFamily="34" charset="0"/>
                <a:sym typeface="Franklin Gothic Book"/>
              </a:rPr>
              <a:t>DE MATEMÁTICA DE EDUCACIÓN BÁSICA DE PERSONAS JÓVENES</a:t>
            </a:r>
            <a:r>
              <a:rPr kumimoji="0" lang="es-DO" altLang="ko-KR" sz="3600" b="0" i="0" u="none" strike="noStrike" kern="0" cap="none" spc="0" normalizeH="0" noProof="0" dirty="0" smtClean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Berlin Sans FB Demi" panose="020E0802020502020306" pitchFamily="34" charset="0"/>
                <a:cs typeface="Arial" pitchFamily="34" charset="0"/>
                <a:sym typeface="Franklin Gothic Book"/>
              </a:rPr>
              <a:t> Y ADULTAS</a:t>
            </a:r>
            <a:endParaRPr kumimoji="0" lang="en-US" altLang="ko-KR" sz="3600" b="0" i="0" u="none" strike="noStrike" kern="0" cap="none" spc="0" normalizeH="0" baseline="0" noProof="0" dirty="0">
              <a:ln>
                <a:noFill/>
              </a:ln>
              <a:solidFill>
                <a:srgbClr val="4BACC6">
                  <a:lumMod val="75000"/>
                </a:srgbClr>
              </a:solidFill>
              <a:effectLst/>
              <a:uLnTx/>
              <a:uFillTx/>
              <a:latin typeface="Berlin Sans FB Demi" panose="020E0802020502020306" pitchFamily="34" charset="0"/>
              <a:cs typeface="Arial" pitchFamily="34" charset="0"/>
              <a:sym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889142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DO" dirty="0" smtClean="0"/>
              <a:t>QUÉ EVALÚA</a:t>
            </a:r>
            <a:endParaRPr lang="es-DO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020621"/>
              </p:ext>
            </p:extLst>
          </p:nvPr>
        </p:nvGraphicFramePr>
        <p:xfrm>
          <a:off x="932660" y="2226367"/>
          <a:ext cx="6753446" cy="412752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23167">
                  <a:extLst>
                    <a:ext uri="{9D8B030D-6E8A-4147-A177-3AD203B41FA5}">
                      <a16:colId xmlns:a16="http://schemas.microsoft.com/office/drawing/2014/main" val="4094004607"/>
                    </a:ext>
                  </a:extLst>
                </a:gridCol>
                <a:gridCol w="5630279">
                  <a:extLst>
                    <a:ext uri="{9D8B030D-6E8A-4147-A177-3AD203B41FA5}">
                      <a16:colId xmlns:a16="http://schemas.microsoft.com/office/drawing/2014/main" val="603926437"/>
                    </a:ext>
                  </a:extLst>
                </a:gridCol>
              </a:tblGrid>
              <a:tr h="2582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DO" sz="1400" b="1" dirty="0">
                          <a:effectLst/>
                        </a:rPr>
                        <a:t>Dominios </a:t>
                      </a:r>
                      <a:endParaRPr lang="es-DO" sz="14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DO" sz="1400" b="1" dirty="0">
                          <a:effectLst/>
                        </a:rPr>
                        <a:t>Descripción/temas </a:t>
                      </a:r>
                      <a:endParaRPr lang="es-DO" sz="14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8578764"/>
                  </a:ext>
                </a:extLst>
              </a:tr>
              <a:tr h="89470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DO" sz="1400" b="1" dirty="0">
                          <a:effectLst/>
                        </a:rPr>
                        <a:t>Numérico</a:t>
                      </a:r>
                      <a:endParaRPr lang="es-DO" sz="14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DO" sz="1400" dirty="0">
                          <a:effectLst/>
                        </a:rPr>
                        <a:t>Los números enteros y racionales en sus diferentes formas de presentación a través de las operaciones aritméticas de adición, sustracción, multiplicación, división, potenciación y radicación, orientados en el uso de las propiedades y los cálculos comerciales y/o financieros en la resolución de problemas prácticos.</a:t>
                      </a:r>
                      <a:endParaRPr lang="es-DO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0870048"/>
                  </a:ext>
                </a:extLst>
              </a:tr>
              <a:tr h="89470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DO" sz="1400" b="1" dirty="0">
                          <a:effectLst/>
                        </a:rPr>
                        <a:t>Geométrico</a:t>
                      </a:r>
                      <a:endParaRPr lang="es-DO" sz="14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DO" sz="1400" dirty="0">
                          <a:effectLst/>
                        </a:rPr>
                        <a:t>Conceptos básicos de geometría como rectas, ángulos, planos, teoremas, el teorema de Pitágoras y sus aplicaciones, la localización de puntos y </a:t>
                      </a:r>
                      <a:r>
                        <a:rPr lang="es-DO" sz="1400" dirty="0" smtClean="0">
                          <a:effectLst/>
                        </a:rPr>
                        <a:t>figuras en </a:t>
                      </a:r>
                      <a:r>
                        <a:rPr lang="es-DO" sz="1400" dirty="0">
                          <a:effectLst/>
                        </a:rPr>
                        <a:t>el plano cartesiano, con o sin material cuadriculado, las generalidades y características de los cuerpos geométricos prisma y pirámide.</a:t>
                      </a:r>
                      <a:endParaRPr lang="es-DO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4674574"/>
                  </a:ext>
                </a:extLst>
              </a:tr>
              <a:tr h="66816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DO" sz="1400" b="1">
                          <a:effectLst/>
                        </a:rPr>
                        <a:t>Métrico</a:t>
                      </a:r>
                      <a:endParaRPr lang="es-DO" sz="14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DO" sz="1400" dirty="0" smtClean="0">
                          <a:effectLst/>
                        </a:rPr>
                        <a:t>Área </a:t>
                      </a:r>
                      <a:r>
                        <a:rPr lang="es-DO" sz="1400" dirty="0">
                          <a:effectLst/>
                        </a:rPr>
                        <a:t>de la superficie y volúmenes de prismas y pirámides diferentes bases e identificar los cuerpos redondos sin calcular su área y volumen. Se incluyen estrategias para la resolución de problemas de aplicaciones prácticas.</a:t>
                      </a:r>
                      <a:endParaRPr lang="es-DO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292555"/>
                  </a:ext>
                </a:extLst>
              </a:tr>
              <a:tr h="66816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DO" sz="1400" b="1" dirty="0">
                          <a:effectLst/>
                        </a:rPr>
                        <a:t>Estadístico</a:t>
                      </a:r>
                      <a:endParaRPr lang="es-DO" sz="14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DO" sz="1400" dirty="0">
                          <a:effectLst/>
                        </a:rPr>
                        <a:t>Recolección, organización, análisis e interpretación de datos provenientes de poblaciones y/o muestras, mediante tablas o gráficos. Además se estudia la probabilidad simple.</a:t>
                      </a:r>
                      <a:endParaRPr lang="es-DO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5136178"/>
                  </a:ext>
                </a:extLst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>
            <a:off x="437321" y="1470863"/>
            <a:ext cx="79035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DO" sz="1600" dirty="0" smtClean="0"/>
              <a:t>Los contenidos se organizan </a:t>
            </a:r>
            <a:r>
              <a:rPr lang="es-DO" sz="1600" dirty="0"/>
              <a:t>en </a:t>
            </a:r>
            <a:r>
              <a:rPr lang="es-DO" sz="1600" dirty="0" smtClean="0"/>
              <a:t>4 “dominios</a:t>
            </a:r>
            <a:r>
              <a:rPr lang="es-DO" sz="1600" dirty="0"/>
              <a:t>” que son bloques de contenidos </a:t>
            </a:r>
            <a:r>
              <a:rPr lang="es-DO" sz="1600" dirty="0" smtClean="0"/>
              <a:t>curriculares. </a:t>
            </a:r>
          </a:p>
          <a:p>
            <a:r>
              <a:rPr lang="es-DO" sz="1600" dirty="0" smtClean="0"/>
              <a:t>Los dominios evaluados en la prueba son:</a:t>
            </a:r>
            <a:endParaRPr lang="es-DO" sz="1600" dirty="0"/>
          </a:p>
        </p:txBody>
      </p:sp>
    </p:spTree>
    <p:extLst>
      <p:ext uri="{BB962C8B-B14F-4D97-AF65-F5344CB8AC3E}">
        <p14:creationId xmlns:p14="http://schemas.microsoft.com/office/powerpoint/2010/main" val="200964392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66044" y="355599"/>
            <a:ext cx="6020755" cy="1051781"/>
          </a:xfrm>
        </p:spPr>
        <p:txBody>
          <a:bodyPr>
            <a:normAutofit fontScale="90000"/>
          </a:bodyPr>
          <a:lstStyle/>
          <a:p>
            <a:r>
              <a:rPr lang="es-DO" dirty="0" smtClean="0"/>
              <a:t>AJUSTES EN PRUEBA DE BÁSICA ADULTOS 2022 </a:t>
            </a:r>
            <a:endParaRPr lang="es-D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199" y="1600200"/>
            <a:ext cx="8334261" cy="4525963"/>
          </a:xfrm>
        </p:spPr>
        <p:txBody>
          <a:bodyPr>
            <a:normAutofit fontScale="70000" lnSpcReduction="20000"/>
          </a:bodyPr>
          <a:lstStyle/>
          <a:p>
            <a:r>
              <a:rPr lang="es-DO" sz="2900" dirty="0"/>
              <a:t>La prueba se presenta en 2 cuadernillos con 40 preguntas cada uno.</a:t>
            </a:r>
          </a:p>
          <a:p>
            <a:r>
              <a:rPr lang="es-DO" sz="2900" dirty="0" smtClean="0"/>
              <a:t>En </a:t>
            </a:r>
            <a:r>
              <a:rPr lang="es-DO" sz="2900" dirty="0"/>
              <a:t>la prueba del 2022 se redujo la cantidad de preguntas del dominio métrico relacionados con cálculo de área y de volúmenes de los cuerpos de revolución” (conos, cilindros rectos y esfera). Cabe aclarar que la prueba sí incluye identificar y clasificar estos cuerpos y además incluye área y volumen de prismas y pirámides.  </a:t>
            </a:r>
          </a:p>
          <a:p>
            <a:r>
              <a:rPr lang="es-DO" sz="2900" dirty="0"/>
              <a:t>El tema de “Probabilidad” no se incluyó en la prueba porque fue reportado por las regionales como el menos </a:t>
            </a:r>
            <a:r>
              <a:rPr lang="es-DO" sz="2900" dirty="0" smtClean="0"/>
              <a:t>trabajado.</a:t>
            </a:r>
          </a:p>
          <a:p>
            <a:r>
              <a:rPr lang="es-DO" sz="2900" dirty="0" smtClean="0"/>
              <a:t>Se </a:t>
            </a:r>
            <a:r>
              <a:rPr lang="es-DO" sz="2900" dirty="0"/>
              <a:t>recomienda reforzar los demás temas en espacios de repaso con los </a:t>
            </a:r>
            <a:r>
              <a:rPr lang="es-DO" sz="2900" dirty="0" smtClean="0"/>
              <a:t>estudiantes. Además, hacer ensayos con el cuadernillo de práctica que se envía junto con esta presentación, contestando las preguntas en la hoja de respuesta, explicando el proceso de llenado de los círculos. </a:t>
            </a:r>
            <a:endParaRPr lang="es-DO" sz="2900" dirty="0"/>
          </a:p>
          <a:p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411736671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/>
          <p:nvPr/>
        </p:nvSpPr>
        <p:spPr>
          <a:xfrm>
            <a:off x="1207394" y="2393056"/>
            <a:ext cx="6662418" cy="770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/>
          </a:p>
        </p:txBody>
      </p:sp>
      <p:sp>
        <p:nvSpPr>
          <p:cNvPr id="3" name="Rectangle 14"/>
          <p:cNvSpPr/>
          <p:nvPr/>
        </p:nvSpPr>
        <p:spPr>
          <a:xfrm>
            <a:off x="1092959" y="4379880"/>
            <a:ext cx="6662418" cy="54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/>
          </a:p>
        </p:txBody>
      </p:sp>
      <p:sp>
        <p:nvSpPr>
          <p:cNvPr id="4" name="TextBox 18"/>
          <p:cNvSpPr txBox="1"/>
          <p:nvPr/>
        </p:nvSpPr>
        <p:spPr>
          <a:xfrm>
            <a:off x="821081" y="2633537"/>
            <a:ext cx="7206174" cy="175432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DO" altLang="ko-KR" sz="3600" dirty="0" smtClean="0">
                <a:solidFill>
                  <a:schemeClr val="accent5">
                    <a:lumMod val="75000"/>
                  </a:schemeClr>
                </a:solidFill>
                <a:latin typeface="Berlin Sans FB Demi" panose="020E0802020502020306" pitchFamily="34" charset="0"/>
                <a:cs typeface="Arial" pitchFamily="34" charset="0"/>
              </a:rPr>
              <a:t>PRUEBA NACIONAL DE MEDIA-SECUNDARIA MODALIDAD GENERAL-ACADÉMICA 2022</a:t>
            </a:r>
            <a:endParaRPr lang="en-US" altLang="ko-KR" sz="3600" dirty="0">
              <a:solidFill>
                <a:schemeClr val="accent5">
                  <a:lumMod val="75000"/>
                </a:schemeClr>
              </a:solidFill>
              <a:latin typeface="Berlin Sans FB Demi" panose="020E0802020502020306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70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70344" y="1318655"/>
            <a:ext cx="8372724" cy="860002"/>
          </a:xfrm>
        </p:spPr>
        <p:txBody>
          <a:bodyPr>
            <a:normAutofit fontScale="40000" lnSpcReduction="20000"/>
          </a:bodyPr>
          <a:lstStyle/>
          <a:p>
            <a:pPr marL="76200" indent="0">
              <a:buNone/>
            </a:pPr>
            <a:endParaRPr lang="es-CL" altLang="es-DO" sz="1800" dirty="0">
              <a:solidFill>
                <a:schemeClr val="tx1">
                  <a:lumMod val="90000"/>
                  <a:lumOff val="10000"/>
                </a:schemeClr>
              </a:solidFill>
              <a:latin typeface="Lato Black" panose="020B0604020202020204" charset="0"/>
            </a:endParaRPr>
          </a:p>
          <a:p>
            <a:pPr marL="76200" indent="0">
              <a:buNone/>
            </a:pPr>
            <a:r>
              <a:rPr lang="es-CL" sz="4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Los contenidos </a:t>
            </a:r>
            <a:r>
              <a:rPr lang="es-DO" sz="4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 </a:t>
            </a:r>
            <a:r>
              <a:rPr lang="es-DO" sz="4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organizan en </a:t>
            </a:r>
            <a:r>
              <a:rPr lang="es-CL" sz="4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 </a:t>
            </a:r>
            <a:r>
              <a:rPr lang="es-DO" sz="4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es-DO" sz="4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dominios” que son bloques de contenidos </a:t>
            </a:r>
            <a:r>
              <a:rPr lang="es-DO" sz="4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curriculares. Los </a:t>
            </a:r>
            <a:r>
              <a:rPr lang="es-DO" sz="4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dominios evaluados en la prueba son:</a:t>
            </a:r>
          </a:p>
          <a:p>
            <a:pPr marL="76200" indent="0">
              <a:buNone/>
            </a:pP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714D71-1DAD-46A7-BE94-1AA90F01BC06}"/>
              </a:ext>
            </a:extLst>
          </p:cNvPr>
          <p:cNvSpPr txBox="1"/>
          <p:nvPr/>
        </p:nvSpPr>
        <p:spPr>
          <a:xfrm>
            <a:off x="2678144" y="359514"/>
            <a:ext cx="5749713" cy="1138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endParaRPr lang="es-DO" sz="2400" dirty="0" smtClean="0">
              <a:solidFill>
                <a:srgbClr val="002060"/>
              </a:solidFill>
              <a:latin typeface="Lato Black" panose="020B0604020202020204" charset="0"/>
              <a:ea typeface="Lato Black" panose="020B0604020202020204" charset="0"/>
              <a:cs typeface="Lato Black" panose="020B0604020202020204" charset="0"/>
            </a:endParaRPr>
          </a:p>
          <a:p>
            <a:r>
              <a:rPr lang="es-DO" sz="4400" b="1" dirty="0">
                <a:solidFill>
                  <a:srgbClr val="002060"/>
                </a:solidFill>
                <a:latin typeface="Century Gothic" panose="020B0502020202020204" pitchFamily="34" charset="0"/>
                <a:sym typeface="Franklin Gothic Medium"/>
              </a:rPr>
              <a:t>QUÉ EVALÚA</a:t>
            </a:r>
            <a:endParaRPr lang="en-US" sz="2400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542872"/>
              </p:ext>
            </p:extLst>
          </p:nvPr>
        </p:nvGraphicFramePr>
        <p:xfrm>
          <a:off x="659957" y="2434945"/>
          <a:ext cx="7983111" cy="399766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27673">
                  <a:extLst>
                    <a:ext uri="{9D8B030D-6E8A-4147-A177-3AD203B41FA5}">
                      <a16:colId xmlns:a16="http://schemas.microsoft.com/office/drawing/2014/main" val="656483318"/>
                    </a:ext>
                  </a:extLst>
                </a:gridCol>
                <a:gridCol w="6655438">
                  <a:extLst>
                    <a:ext uri="{9D8B030D-6E8A-4147-A177-3AD203B41FA5}">
                      <a16:colId xmlns:a16="http://schemas.microsoft.com/office/drawing/2014/main" val="2369142664"/>
                    </a:ext>
                  </a:extLst>
                </a:gridCol>
              </a:tblGrid>
              <a:tr h="20405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DO" sz="1200" b="1" dirty="0">
                          <a:effectLst/>
                        </a:rPr>
                        <a:t>Dominios </a:t>
                      </a:r>
                      <a:endParaRPr lang="es-DO" sz="12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DO" sz="1200" b="1" dirty="0">
                          <a:effectLst/>
                        </a:rPr>
                        <a:t>Descripción/temas </a:t>
                      </a:r>
                      <a:endParaRPr lang="es-DO" sz="12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153849"/>
                  </a:ext>
                </a:extLst>
              </a:tr>
              <a:tr h="41891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DO" sz="1200" b="1">
                          <a:effectLst/>
                        </a:rPr>
                        <a:t>Lógico- conjuntista</a:t>
                      </a:r>
                      <a:endParaRPr lang="es-DO" sz="1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DO" sz="1200" dirty="0">
                          <a:effectLst/>
                        </a:rPr>
                        <a:t>Trata sobre el uso correcto del lenguaje lógico y conjuntista a través del estudio de proposiciones, tipos de razonamientos. </a:t>
                      </a:r>
                      <a:endParaRPr lang="es-DO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9025812"/>
                  </a:ext>
                </a:extLst>
              </a:tr>
              <a:tr h="118217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DO" sz="1200" b="1" dirty="0">
                          <a:effectLst/>
                        </a:rPr>
                        <a:t>Algebraico</a:t>
                      </a:r>
                      <a:endParaRPr lang="es-DO" sz="12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DO" sz="1200" dirty="0">
                          <a:effectLst/>
                        </a:rPr>
                        <a:t>Trata </a:t>
                      </a:r>
                      <a:r>
                        <a:rPr lang="es-DO" sz="1200" dirty="0" smtClean="0">
                          <a:effectLst/>
                        </a:rPr>
                        <a:t>la </a:t>
                      </a:r>
                      <a:r>
                        <a:rPr lang="es-DO" sz="1200" dirty="0">
                          <a:effectLst/>
                        </a:rPr>
                        <a:t>pendiente de la recta, las ecuaciones enteras y fraccionarias y los sistemas en una y dos variables de primer grado. Estudia también las relaciones cuadráticas y funciones, el análisis de gráficas de funciones, los números complejos en forma binómica y par ordenado, matrices y determinantes y sus operaciones fundamentales, las sucesiones y sus aplicaciones a la resolución de problemas prácticos.</a:t>
                      </a:r>
                      <a:endParaRPr lang="es-DO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7282235"/>
                  </a:ext>
                </a:extLst>
              </a:tr>
              <a:tr h="78476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DO" sz="1200" b="1">
                          <a:effectLst/>
                        </a:rPr>
                        <a:t>Geométrico </a:t>
                      </a:r>
                      <a:endParaRPr lang="es-DO" sz="1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DO" sz="1200" dirty="0" smtClean="0">
                          <a:effectLst/>
                        </a:rPr>
                        <a:t>Los </a:t>
                      </a:r>
                      <a:r>
                        <a:rPr lang="es-DO" sz="1200" dirty="0">
                          <a:effectLst/>
                        </a:rPr>
                        <a:t>conceptos fundamentales de la geometría plana como punto, recta, plano, ángulos, polígonos, su clasificación y la aplicación de postulados y teoremas fundamentales sobre los mismos, además las diferentes formas de demostración. Las cónicas y sus elementos.</a:t>
                      </a:r>
                      <a:endParaRPr lang="es-DO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2496394"/>
                  </a:ext>
                </a:extLst>
              </a:tr>
              <a:tr h="78476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DO" sz="1200" b="1">
                          <a:effectLst/>
                        </a:rPr>
                        <a:t>Trigonométrico</a:t>
                      </a:r>
                      <a:endParaRPr lang="es-DO" sz="1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DO" sz="1200">
                          <a:effectLst/>
                        </a:rPr>
                        <a:t>Comprende la trigonometría plana, las razones trigonométricas básicas de ángulos notables y especiales, ley de seno y coseno e identidades trigonométricas, ecuación trigonométrica con ángulos notables. Aplicaciones para resolver problemas del mundo real. </a:t>
                      </a:r>
                      <a:endParaRPr lang="es-DO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1197412"/>
                  </a:ext>
                </a:extLst>
              </a:tr>
              <a:tr h="41891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DO" sz="1200" b="1">
                          <a:effectLst/>
                        </a:rPr>
                        <a:t>Estadístico</a:t>
                      </a:r>
                      <a:endParaRPr lang="es-DO" sz="1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DO" sz="1200">
                          <a:effectLst/>
                        </a:rPr>
                        <a:t>Comprende la recolección, organización y análisis de datos estadísticos, las medidas de tendencia central. Gráficos estadísticos y sus aplicaciones en la vida cotidiana.</a:t>
                      </a:r>
                      <a:endParaRPr lang="es-DO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6967730"/>
                  </a:ext>
                </a:extLst>
              </a:tr>
              <a:tr h="20405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DO" sz="1200" b="1" dirty="0">
                          <a:effectLst/>
                        </a:rPr>
                        <a:t>Cálculo</a:t>
                      </a:r>
                      <a:endParaRPr lang="es-DO" sz="12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DO" sz="1200" dirty="0">
                          <a:effectLst/>
                        </a:rPr>
                        <a:t>Los conceptos básicos sobre límites, operaciones y propiedades y la derivada. </a:t>
                      </a:r>
                      <a:endParaRPr lang="es-DO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92151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591333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42A85-8FB4-4E3F-BF34-86A4FBB79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1581" y="119269"/>
            <a:ext cx="6020755" cy="1373969"/>
          </a:xfrm>
        </p:spPr>
        <p:txBody>
          <a:bodyPr>
            <a:noAutofit/>
          </a:bodyPr>
          <a:lstStyle/>
          <a:p>
            <a:r>
              <a:rPr lang="es-DO" sz="2400" dirty="0" smtClean="0"/>
              <a:t>AJUSTES A LA PRUEBA NACIONAL DE MEDIA-SECUNDARIA  MODALIDAD GENERAL-ACADÉMICA  2022</a:t>
            </a:r>
            <a:endParaRPr lang="en-US" sz="2400" dirty="0"/>
          </a:p>
        </p:txBody>
      </p:sp>
      <p:sp>
        <p:nvSpPr>
          <p:cNvPr id="6" name="Rectángulo 5"/>
          <p:cNvSpPr/>
          <p:nvPr/>
        </p:nvSpPr>
        <p:spPr>
          <a:xfrm>
            <a:off x="214685" y="1493239"/>
            <a:ext cx="8547651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DO" sz="1600" dirty="0" smtClean="0"/>
              <a:t>La prueba </a:t>
            </a:r>
            <a:r>
              <a:rPr lang="es-DO" sz="1600" dirty="0"/>
              <a:t>se </a:t>
            </a:r>
            <a:r>
              <a:rPr lang="es-DO" sz="1600" dirty="0" smtClean="0"/>
              <a:t>presenta </a:t>
            </a:r>
            <a:r>
              <a:rPr lang="es-DO" sz="1600" dirty="0"/>
              <a:t>en 4 cuadernillos con 45 preguntas cada uno.</a:t>
            </a:r>
          </a:p>
          <a:p>
            <a:endParaRPr lang="es-DO" sz="1600" dirty="0" smtClean="0"/>
          </a:p>
          <a:p>
            <a:r>
              <a:rPr lang="es-DO" sz="1600" dirty="0" smtClean="0"/>
              <a:t>En </a:t>
            </a:r>
            <a:r>
              <a:rPr lang="es-DO" sz="1600" dirty="0"/>
              <a:t>la prueba del 2022 se disminuyó la cantidad de preguntas del dominio “Cálculo”, por considerar la posibilidad de que la mayoría no lo haya trabajado con </a:t>
            </a:r>
            <a:r>
              <a:rPr lang="es-DO" sz="1600" dirty="0" smtClean="0"/>
              <a:t>profundidad.  </a:t>
            </a:r>
          </a:p>
          <a:p>
            <a:endParaRPr lang="es-DO" sz="1600" dirty="0"/>
          </a:p>
          <a:p>
            <a:r>
              <a:rPr lang="es-DO" sz="1600" dirty="0"/>
              <a:t>Además, se redujeron las preguntas del dominio “Trigonométrico”, entre los que se citan los temas “Identidades trigonométricas”, (ángulo mitad, doble y triple), así como las funciones trigonométricas de la suma y diferencia de ángulos”, ecuaciones trigonométricas y “números complejos en sus formas polar y trigonométrica”.  </a:t>
            </a:r>
          </a:p>
          <a:p>
            <a:endParaRPr lang="es-DO" sz="1600" dirty="0" smtClean="0"/>
          </a:p>
          <a:p>
            <a:r>
              <a:rPr lang="es-DO" sz="1600" dirty="0" smtClean="0"/>
              <a:t>También</a:t>
            </a:r>
            <a:r>
              <a:rPr lang="es-DO" sz="1600" dirty="0"/>
              <a:t>, se disminuyó el número de preguntas del dominio “Lógico Conjuntista” y los contenidos del dominio </a:t>
            </a:r>
            <a:r>
              <a:rPr lang="es-DO" sz="1600" dirty="0" smtClean="0"/>
              <a:t>“Álgebra</a:t>
            </a:r>
            <a:r>
              <a:rPr lang="es-DO" sz="1600" dirty="0"/>
              <a:t>” que pertenecen al álgebra de polinomios, área y volumen de cuerpos geométricos. Se redujo la cantidad de preguntas sobre las cónicas, manteniendo algunas sobre sus elementos y </a:t>
            </a:r>
            <a:r>
              <a:rPr lang="es-DO" sz="1600" dirty="0" smtClean="0"/>
              <a:t>características, </a:t>
            </a:r>
            <a:r>
              <a:rPr lang="es-DO" sz="1600" dirty="0"/>
              <a:t>sin incluir ejercicios de cálculos de parámetros ni sus ecuaciones. </a:t>
            </a:r>
          </a:p>
          <a:p>
            <a:endParaRPr lang="es-DO" sz="1600" dirty="0" smtClean="0"/>
          </a:p>
          <a:p>
            <a:r>
              <a:rPr lang="es-DO" sz="1600" dirty="0" smtClean="0"/>
              <a:t>Se </a:t>
            </a:r>
            <a:r>
              <a:rPr lang="es-DO" sz="1600" dirty="0"/>
              <a:t>eliminó </a:t>
            </a:r>
            <a:r>
              <a:rPr lang="es-DO" sz="1600" dirty="0" smtClean="0"/>
              <a:t>el contenido la </a:t>
            </a:r>
            <a:r>
              <a:rPr lang="es-DO" sz="1600" dirty="0"/>
              <a:t>esfera con los temas: casquete, huso, sector y segmento </a:t>
            </a:r>
            <a:r>
              <a:rPr lang="es-DO" sz="1600" dirty="0" smtClean="0"/>
              <a:t>esférico, </a:t>
            </a:r>
            <a:r>
              <a:rPr lang="es-DO" sz="1600" dirty="0"/>
              <a:t>área y </a:t>
            </a:r>
            <a:r>
              <a:rPr lang="es-DO" sz="1600" dirty="0" smtClean="0"/>
              <a:t>volumen; </a:t>
            </a:r>
            <a:r>
              <a:rPr lang="es-DO" sz="1600" dirty="0"/>
              <a:t>ya que más del 10% de los docentes no los trabajó durante el año escolar </a:t>
            </a:r>
            <a:r>
              <a:rPr lang="es-DO" sz="1600" dirty="0" smtClean="0"/>
              <a:t>2020-2021. </a:t>
            </a:r>
            <a:endParaRPr lang="es-DO" sz="1600" dirty="0"/>
          </a:p>
        </p:txBody>
      </p:sp>
    </p:spTree>
    <p:extLst>
      <p:ext uri="{BB962C8B-B14F-4D97-AF65-F5344CB8AC3E}">
        <p14:creationId xmlns:p14="http://schemas.microsoft.com/office/powerpoint/2010/main" val="2121391548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/>
          <p:nvPr/>
        </p:nvSpPr>
        <p:spPr>
          <a:xfrm>
            <a:off x="1092959" y="2024333"/>
            <a:ext cx="6662418" cy="770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cs typeface="Helvetica"/>
              <a:sym typeface="Franklin Gothic Book"/>
            </a:endParaRPr>
          </a:p>
        </p:txBody>
      </p:sp>
      <p:sp>
        <p:nvSpPr>
          <p:cNvPr id="3" name="Rectangle 14"/>
          <p:cNvSpPr/>
          <p:nvPr/>
        </p:nvSpPr>
        <p:spPr>
          <a:xfrm>
            <a:off x="1092959" y="4379880"/>
            <a:ext cx="6662418" cy="54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cs typeface="Helvetica"/>
              <a:sym typeface="Franklin Gothic Book"/>
            </a:endParaRPr>
          </a:p>
        </p:txBody>
      </p:sp>
      <p:sp>
        <p:nvSpPr>
          <p:cNvPr id="4" name="TextBox 18"/>
          <p:cNvSpPr txBox="1"/>
          <p:nvPr/>
        </p:nvSpPr>
        <p:spPr>
          <a:xfrm>
            <a:off x="749519" y="2135163"/>
            <a:ext cx="7206174" cy="23083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DO" altLang="ko-KR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Berlin Sans FB Demi" panose="020E0802020502020306" pitchFamily="34" charset="0"/>
                <a:cs typeface="Arial" pitchFamily="34" charset="0"/>
                <a:sym typeface="Franklin Gothic Book"/>
              </a:rPr>
              <a:t>PRUEBA NACIONAL DE SECUNDARIA MODALIDADES</a:t>
            </a:r>
            <a:r>
              <a:rPr kumimoji="0" lang="es-DO" altLang="ko-KR" sz="3600" b="0" i="0" u="none" strike="noStrike" kern="0" cap="none" spc="0" normalizeH="0" noProof="0" dirty="0" smtClean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Berlin Sans FB Demi" panose="020E0802020502020306" pitchFamily="34" charset="0"/>
                <a:cs typeface="Arial" pitchFamily="34" charset="0"/>
                <a:sym typeface="Franklin Gothic Book"/>
              </a:rPr>
              <a:t> </a:t>
            </a:r>
            <a:r>
              <a:rPr kumimoji="0" lang="es-DO" altLang="ko-KR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Berlin Sans FB Demi" panose="020E0802020502020306" pitchFamily="34" charset="0"/>
                <a:cs typeface="Arial" pitchFamily="34" charset="0"/>
                <a:sym typeface="Franklin Gothic Book"/>
              </a:rPr>
              <a:t>TÉCNICO PROFESIONAL Y EN ARTES 2022</a:t>
            </a:r>
            <a:endParaRPr kumimoji="0" lang="en-US" altLang="ko-KR" sz="3600" b="0" i="0" u="none" strike="noStrike" kern="0" cap="none" spc="0" normalizeH="0" baseline="0" noProof="0" dirty="0">
              <a:ln>
                <a:noFill/>
              </a:ln>
              <a:solidFill>
                <a:srgbClr val="4BACC6">
                  <a:lumMod val="75000"/>
                </a:srgbClr>
              </a:solidFill>
              <a:effectLst/>
              <a:uLnTx/>
              <a:uFillTx/>
              <a:latin typeface="Berlin Sans FB Demi" panose="020E0802020502020306" pitchFamily="34" charset="0"/>
              <a:cs typeface="Arial" pitchFamily="34" charset="0"/>
              <a:sym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4263602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42A85-8FB4-4E3F-BF34-86A4FBB79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6287" y="339697"/>
            <a:ext cx="6020755" cy="878808"/>
          </a:xfrm>
        </p:spPr>
        <p:txBody>
          <a:bodyPr>
            <a:normAutofit/>
          </a:bodyPr>
          <a:lstStyle/>
          <a:p>
            <a:r>
              <a:rPr lang="es-DO" dirty="0"/>
              <a:t>QUÉ EVALÚA</a:t>
            </a:r>
            <a:endParaRPr lang="es-DO" sz="2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30F631-4D14-4F04-81C5-1D511A240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664" y="1296063"/>
            <a:ext cx="8388264" cy="88259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s-DO" sz="5600" dirty="0">
                <a:latin typeface="+mj-lt"/>
              </a:rPr>
              <a:t>Los contenidos se organizan en 5 “dominios” que son bloques de contenidos </a:t>
            </a:r>
            <a:r>
              <a:rPr lang="es-DO" sz="5600" dirty="0" smtClean="0">
                <a:latin typeface="+mj-lt"/>
              </a:rPr>
              <a:t>curriculares. Los </a:t>
            </a:r>
            <a:r>
              <a:rPr lang="es-DO" sz="5600" dirty="0">
                <a:latin typeface="+mj-lt"/>
              </a:rPr>
              <a:t>dominios evaluados en la prueba son:</a:t>
            </a:r>
          </a:p>
          <a:p>
            <a:pPr marL="0" indent="0">
              <a:buNone/>
            </a:pPr>
            <a:endParaRPr lang="en-US" sz="2400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549290"/>
              </p:ext>
            </p:extLst>
          </p:nvPr>
        </p:nvGraphicFramePr>
        <p:xfrm>
          <a:off x="254442" y="2460783"/>
          <a:ext cx="8022866" cy="404534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10748">
                  <a:extLst>
                    <a:ext uri="{9D8B030D-6E8A-4147-A177-3AD203B41FA5}">
                      <a16:colId xmlns:a16="http://schemas.microsoft.com/office/drawing/2014/main" val="2367998976"/>
                    </a:ext>
                  </a:extLst>
                </a:gridCol>
                <a:gridCol w="6512118">
                  <a:extLst>
                    <a:ext uri="{9D8B030D-6E8A-4147-A177-3AD203B41FA5}">
                      <a16:colId xmlns:a16="http://schemas.microsoft.com/office/drawing/2014/main" val="763391372"/>
                    </a:ext>
                  </a:extLst>
                </a:gridCol>
              </a:tblGrid>
              <a:tr h="29973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DO" sz="1200" b="1" dirty="0">
                          <a:effectLst/>
                        </a:rPr>
                        <a:t>Dominios </a:t>
                      </a:r>
                      <a:endParaRPr lang="es-DO" sz="12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DO" sz="1200" b="1" dirty="0">
                          <a:effectLst/>
                        </a:rPr>
                        <a:t>Descripción/temas</a:t>
                      </a:r>
                      <a:endParaRPr lang="es-DO" sz="12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3773591"/>
                  </a:ext>
                </a:extLst>
              </a:tr>
              <a:tr h="4994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DO" sz="1200" b="1" dirty="0">
                          <a:effectLst/>
                        </a:rPr>
                        <a:t>Lógico-conjuntista</a:t>
                      </a:r>
                      <a:endParaRPr lang="es-DO" sz="12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DO" sz="1200">
                          <a:effectLst/>
                        </a:rPr>
                        <a:t>Uso correcto del lenguaje lógico y conjuntista a través del estudio de proposiciones, tipos de razonamientos.</a:t>
                      </a:r>
                      <a:endParaRPr lang="es-DO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6775920"/>
                  </a:ext>
                </a:extLst>
              </a:tr>
              <a:tr h="117559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DO" sz="1200" b="1" dirty="0">
                          <a:effectLst/>
                        </a:rPr>
                        <a:t>Algebraico</a:t>
                      </a:r>
                      <a:endParaRPr lang="es-DO" sz="12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DO" sz="1200" dirty="0">
                          <a:effectLst/>
                        </a:rPr>
                        <a:t>Las expresiones algebraicas, las operaciones fundamentales con expresiones algebraicas, las ecuaciones e inecuaciones lineales y cuadráticas y sistemas de ecuaciones. Estudia también las relaciones y funciones lineales y cuadráticas con análisis de gráficas, la pendiente y ecuación de la recta, los números complejos en forma binómica y par ordenado y aplicaciones a resolución de problemas.  Interés simple y tasa.</a:t>
                      </a:r>
                      <a:endParaRPr lang="es-DO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6620851"/>
                  </a:ext>
                </a:extLst>
              </a:tr>
              <a:tr h="74923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DO" sz="1200" b="1" dirty="0">
                          <a:effectLst/>
                        </a:rPr>
                        <a:t>Geométrico</a:t>
                      </a:r>
                      <a:endParaRPr lang="es-DO" sz="12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DO" sz="1200" dirty="0">
                          <a:effectLst/>
                        </a:rPr>
                        <a:t>Conceptos fundamentales de la geometría plana como punto, recta, plano, ángulos, polígonos, su clasificación y áreas. Incluyendo la aplicación de postulados y teoremas. Se estudia además las transformaciones geométricas isométricas: traslaciones, reflexiones y rotaciones.</a:t>
                      </a:r>
                      <a:endParaRPr lang="es-DO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0641188"/>
                  </a:ext>
                </a:extLst>
              </a:tr>
              <a:tr h="70057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DO" sz="1200" b="1" dirty="0">
                          <a:effectLst/>
                        </a:rPr>
                        <a:t>Trigonométrico</a:t>
                      </a:r>
                      <a:endParaRPr lang="es-DO" sz="12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DO" sz="1200" dirty="0">
                          <a:effectLst/>
                        </a:rPr>
                        <a:t>Comprende la trigonometría plana, las razones, funciones e identidades trigonométricas fundamentales, sus aplicaciones para resolver problemas del mundo real. La ley del seno y del coseno y sus aplicaciones.</a:t>
                      </a:r>
                      <a:endParaRPr lang="es-DO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2165328"/>
                  </a:ext>
                </a:extLst>
              </a:tr>
              <a:tr h="4994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DO" sz="1200" b="1" dirty="0">
                          <a:effectLst/>
                        </a:rPr>
                        <a:t>Estadístico</a:t>
                      </a:r>
                      <a:endParaRPr lang="es-DO" sz="12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DO" sz="1200" dirty="0">
                          <a:effectLst/>
                        </a:rPr>
                        <a:t>Comprende la recolección, organización y análisis de datos estadísticos, las medidas de tendencia central. Gráficos estadísticos. La probabilidad simple y sus aplicaciones en la vida cotidiana.</a:t>
                      </a:r>
                      <a:endParaRPr lang="es-DO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58003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4981838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42A85-8FB4-4E3F-BF34-86A4FBB79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044" y="355599"/>
            <a:ext cx="6020755" cy="1091537"/>
          </a:xfrm>
        </p:spPr>
        <p:txBody>
          <a:bodyPr>
            <a:normAutofit fontScale="90000"/>
          </a:bodyPr>
          <a:lstStyle/>
          <a:p>
            <a:r>
              <a:rPr lang="es-DO" sz="2700" dirty="0"/>
              <a:t>AJUSTES A LA PRUEBA NACIONAL DE </a:t>
            </a:r>
            <a:r>
              <a:rPr lang="es-DO" sz="2700" dirty="0" smtClean="0"/>
              <a:t>SECUNDARIA  </a:t>
            </a:r>
            <a:r>
              <a:rPr lang="es-DO" sz="2700" dirty="0"/>
              <a:t>MODALIDAD </a:t>
            </a:r>
            <a:r>
              <a:rPr lang="es-DO" sz="2700" dirty="0" smtClean="0"/>
              <a:t>TÉCNICO PROFESINAL Y EN ARTES </a:t>
            </a:r>
            <a:r>
              <a:rPr lang="es-DO" sz="2700" dirty="0"/>
              <a:t>2022</a:t>
            </a:r>
            <a:endParaRPr lang="en-US" sz="27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30F631-4D14-4F04-81C5-1D511A240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3783" y="2156791"/>
            <a:ext cx="7878358" cy="215281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DO" sz="2600" dirty="0"/>
              <a:t>La prueba se presenta en 4 cuadernillos con 45 preguntas cada uno. </a:t>
            </a:r>
          </a:p>
          <a:p>
            <a:pPr marL="0" indent="0">
              <a:buNone/>
            </a:pPr>
            <a:r>
              <a:rPr lang="es-DO" sz="2600" dirty="0" smtClean="0"/>
              <a:t>En </a:t>
            </a:r>
            <a:r>
              <a:rPr lang="es-DO" sz="2600" dirty="0"/>
              <a:t>la prueba del 2022, se redujo la cantidad de preguntas del dominio </a:t>
            </a:r>
            <a:r>
              <a:rPr lang="es-DO" sz="2600" dirty="0" smtClean="0"/>
              <a:t>Lógico-conjuntista. </a:t>
            </a:r>
          </a:p>
          <a:p>
            <a:pPr marL="0" indent="0">
              <a:buNone/>
            </a:pPr>
            <a:r>
              <a:rPr lang="es-DO" sz="2600" dirty="0" smtClean="0"/>
              <a:t>En el dominio trigonométrico se redujeron las preguntas sobre identidades trigonométricas, por </a:t>
            </a:r>
            <a:r>
              <a:rPr lang="es-DO" sz="2600" dirty="0"/>
              <a:t>lo que se recomienda reforzar los demás contenidos de este </a:t>
            </a:r>
            <a:r>
              <a:rPr lang="es-DO" sz="2600" dirty="0" smtClean="0"/>
              <a:t>dominio especialmente las funciones trigonométricas básicas y la resolución de triángulos. </a:t>
            </a:r>
            <a:endParaRPr lang="es-DO" sz="2600" dirty="0"/>
          </a:p>
          <a:p>
            <a:pPr marL="0" indent="0">
              <a:buNone/>
            </a:pPr>
            <a:endParaRPr lang="es-DO" sz="2400" dirty="0"/>
          </a:p>
        </p:txBody>
      </p:sp>
    </p:spTree>
    <p:extLst>
      <p:ext uri="{BB962C8B-B14F-4D97-AF65-F5344CB8AC3E}">
        <p14:creationId xmlns:p14="http://schemas.microsoft.com/office/powerpoint/2010/main" val="3035195548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08929" y="95416"/>
            <a:ext cx="6034500" cy="1035537"/>
          </a:xfrm>
        </p:spPr>
        <p:txBody>
          <a:bodyPr>
            <a:noAutofit/>
          </a:bodyPr>
          <a:lstStyle/>
          <a:p>
            <a:r>
              <a:rPr lang="es-DO" sz="2800" dirty="0" smtClean="0">
                <a:solidFill>
                  <a:srgbClr val="00206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ESTRUCTURA DE LOS </a:t>
            </a:r>
            <a:r>
              <a:rPr lang="es-DO" sz="2800" dirty="0">
                <a:solidFill>
                  <a:srgbClr val="00206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ÍTEMS </a:t>
            </a:r>
            <a:r>
              <a:rPr lang="es-DO" sz="2800" dirty="0" smtClean="0">
                <a:solidFill>
                  <a:srgbClr val="00206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DE OPCIÓN MÚLTIPLE</a:t>
            </a:r>
            <a:endParaRPr lang="es-DO" sz="2800" dirty="0">
              <a:solidFill>
                <a:srgbClr val="002060"/>
              </a:solidFill>
              <a:latin typeface="Lato Black" panose="020B0604020202020204" charset="0"/>
              <a:ea typeface="Lato Black" panose="020B0604020202020204" charset="0"/>
              <a:cs typeface="Lato Black" panose="020B060402020202020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4294967295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mtClean="0"/>
              <a:pPr algn="r"/>
              <a:t>19</a:t>
            </a:fld>
            <a:endParaRPr lang="en-US"/>
          </a:p>
        </p:txBody>
      </p:sp>
      <p:sp>
        <p:nvSpPr>
          <p:cNvPr id="5" name="Rectángulo redondeado 4"/>
          <p:cNvSpPr/>
          <p:nvPr/>
        </p:nvSpPr>
        <p:spPr>
          <a:xfrm>
            <a:off x="1166648" y="1946120"/>
            <a:ext cx="6976210" cy="408622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es-CL" sz="2400" dirty="0">
                <a:latin typeface="Calibri" panose="020F0502020204030204" pitchFamily="34" charset="0"/>
              </a:rPr>
              <a:t>Estructura </a:t>
            </a:r>
            <a:endParaRPr lang="es-CL" sz="2400" dirty="0" smtClean="0">
              <a:latin typeface="Calibri" panose="020F0502020204030204" pitchFamily="34" charset="0"/>
            </a:endParaRPr>
          </a:p>
          <a:p>
            <a:r>
              <a:rPr lang="es-CL" sz="2400" i="1" u="sng" dirty="0" smtClean="0">
                <a:latin typeface="Calibri" panose="020F0502020204030204" pitchFamily="34" charset="0"/>
              </a:rPr>
              <a:t>Contexto</a:t>
            </a:r>
            <a:r>
              <a:rPr lang="es-CL" sz="2400" i="1" dirty="0">
                <a:latin typeface="Calibri" panose="020F0502020204030204" pitchFamily="34" charset="0"/>
              </a:rPr>
              <a:t>:</a:t>
            </a:r>
            <a:r>
              <a:rPr lang="es-CL" sz="2400" dirty="0">
                <a:latin typeface="Calibri" panose="020F0502020204030204" pitchFamily="34" charset="0"/>
              </a:rPr>
              <a:t> Imagen, texto, </a:t>
            </a:r>
            <a:r>
              <a:rPr lang="es-CL" sz="2400" dirty="0" smtClean="0">
                <a:latin typeface="Calibri" panose="020F0502020204030204" pitchFamily="34" charset="0"/>
              </a:rPr>
              <a:t>gráfica o situación</a:t>
            </a:r>
            <a:r>
              <a:rPr lang="es-ES" sz="2400" dirty="0" smtClean="0">
                <a:latin typeface="Calibri" panose="020F0502020204030204" pitchFamily="34" charset="0"/>
              </a:rPr>
              <a:t> </a:t>
            </a:r>
            <a:r>
              <a:rPr lang="es-ES" sz="2400" dirty="0">
                <a:latin typeface="Calibri" panose="020F0502020204030204" pitchFamily="34" charset="0"/>
              </a:rPr>
              <a:t>que sirve como </a:t>
            </a:r>
            <a:r>
              <a:rPr lang="es-ES" sz="2400" dirty="0" smtClean="0">
                <a:latin typeface="Calibri" panose="020F0502020204030204" pitchFamily="34" charset="0"/>
              </a:rPr>
              <a:t>base para </a:t>
            </a:r>
            <a:r>
              <a:rPr lang="es-ES" sz="2400" dirty="0">
                <a:latin typeface="Calibri" panose="020F0502020204030204" pitchFamily="34" charset="0"/>
              </a:rPr>
              <a:t>responder la pregunta</a:t>
            </a:r>
            <a:r>
              <a:rPr lang="es-CL" sz="2400" dirty="0">
                <a:latin typeface="Calibri" panose="020F0502020204030204" pitchFamily="34" charset="0"/>
              </a:rPr>
              <a:t>.</a:t>
            </a:r>
            <a:endParaRPr lang="es-DO" sz="2400" dirty="0">
              <a:latin typeface="Calibri" panose="020F0502020204030204" pitchFamily="34" charset="0"/>
            </a:endParaRPr>
          </a:p>
          <a:p>
            <a:r>
              <a:rPr lang="es-CL" sz="2400" i="1" u="sng" dirty="0">
                <a:latin typeface="Calibri" panose="020F0502020204030204" pitchFamily="34" charset="0"/>
              </a:rPr>
              <a:t>Enunciado</a:t>
            </a:r>
            <a:r>
              <a:rPr lang="es-CL" sz="2400" i="1" dirty="0">
                <a:latin typeface="Calibri" panose="020F0502020204030204" pitchFamily="34" charset="0"/>
              </a:rPr>
              <a:t>:</a:t>
            </a:r>
            <a:r>
              <a:rPr lang="es-CL" sz="2400" dirty="0">
                <a:latin typeface="Calibri" panose="020F0502020204030204" pitchFamily="34" charset="0"/>
              </a:rPr>
              <a:t> La pregunta</a:t>
            </a:r>
            <a:r>
              <a:rPr lang="es-ES" sz="2400" dirty="0">
                <a:latin typeface="Calibri" panose="020F0502020204030204" pitchFamily="34" charset="0"/>
              </a:rPr>
              <a:t> o tarea concreta que se le solicita.</a:t>
            </a:r>
            <a:endParaRPr lang="es-DO" sz="2400" dirty="0">
              <a:latin typeface="Calibri" panose="020F0502020204030204" pitchFamily="34" charset="0"/>
            </a:endParaRPr>
          </a:p>
          <a:p>
            <a:r>
              <a:rPr lang="es-CL" sz="2400" i="1" u="sng" dirty="0">
                <a:latin typeface="Calibri" panose="020F0502020204030204" pitchFamily="34" charset="0"/>
              </a:rPr>
              <a:t>Opciones de respuestas</a:t>
            </a:r>
            <a:r>
              <a:rPr lang="es-CL" sz="2400" i="1" dirty="0">
                <a:latin typeface="Calibri" panose="020F0502020204030204" pitchFamily="34" charset="0"/>
              </a:rPr>
              <a:t>:   </a:t>
            </a:r>
            <a:r>
              <a:rPr lang="es-CL" sz="2400" b="1" i="1" dirty="0">
                <a:latin typeface="Calibri" panose="020F0502020204030204" pitchFamily="34" charset="0"/>
              </a:rPr>
              <a:t>(3 distractores </a:t>
            </a:r>
            <a:r>
              <a:rPr lang="es-CL" sz="2400" b="1" i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y la respuesta correcta)</a:t>
            </a:r>
          </a:p>
          <a:p>
            <a:endParaRPr lang="es-CL" sz="2400" i="1" dirty="0">
              <a:latin typeface="Calibri" panose="020F0502020204030204" pitchFamily="34" charset="0"/>
            </a:endParaRPr>
          </a:p>
          <a:p>
            <a:r>
              <a:rPr lang="es-CL" sz="2400" i="1" dirty="0">
                <a:latin typeface="Calibri" panose="020F0502020204030204" pitchFamily="34" charset="0"/>
              </a:rPr>
              <a:t>    A continuación presentamos ejemplos de </a:t>
            </a:r>
            <a:r>
              <a:rPr lang="es-CL" sz="2400" i="1" dirty="0" smtClean="0">
                <a:latin typeface="Calibri" panose="020F0502020204030204" pitchFamily="34" charset="0"/>
              </a:rPr>
              <a:t>ítems.</a:t>
            </a:r>
            <a:endParaRPr lang="es-DO" sz="2400" dirty="0">
              <a:latin typeface="Calibri" panose="020F0502020204030204" pitchFamily="34" charset="0"/>
            </a:endParaRPr>
          </a:p>
          <a:p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375235797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74088-EA2B-4A9D-9703-C68726226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DO" dirty="0"/>
              <a:t>CONTENIDO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EA5683-7920-47B4-ACD9-FE6A575A77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SzTx/>
              <a:buFont typeface="Wingdings" panose="05000000000000000000" pitchFamily="2" charset="2"/>
              <a:buChar char="v"/>
            </a:pPr>
            <a:r>
              <a:rPr lang="es-DO" sz="3200" dirty="0">
                <a:latin typeface="Calibri" panose="020F0502020204030204" pitchFamily="34" charset="0"/>
              </a:rPr>
              <a:t> </a:t>
            </a:r>
            <a:r>
              <a:rPr lang="es-DO" sz="27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Propósito de esta presentación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SzTx/>
              <a:buFont typeface="Wingdings" panose="05000000000000000000" pitchFamily="2" charset="2"/>
              <a:buChar char="v"/>
            </a:pPr>
            <a:r>
              <a:rPr lang="es-DO" sz="27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Introducción 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SzTx/>
              <a:buFont typeface="Wingdings" panose="05000000000000000000" pitchFamily="2" charset="2"/>
              <a:buChar char="v"/>
            </a:pPr>
            <a:r>
              <a:rPr lang="es-DO" sz="27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Fechas de aplicación de las Pruebas Nacionales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SzTx/>
              <a:buFont typeface="Wingdings" panose="05000000000000000000" pitchFamily="2" charset="2"/>
              <a:buChar char="v"/>
            </a:pPr>
            <a:r>
              <a:rPr lang="es-DO" sz="27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Características y estructura de la prueba 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SzTx/>
              <a:buFont typeface="Wingdings" panose="05000000000000000000" pitchFamily="2" charset="2"/>
              <a:buChar char="v"/>
            </a:pPr>
            <a:r>
              <a:rPr lang="es-DO" sz="27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Niveles de complejidad </a:t>
            </a:r>
            <a:r>
              <a:rPr lang="es-DO" sz="2700" kern="1200" dirty="0" smtClean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evaluados </a:t>
            </a:r>
            <a:r>
              <a:rPr lang="es-DO" sz="27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 las pruebas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DO" sz="3200" dirty="0" smtClean="0">
                <a:latin typeface="Calibri" panose="020F0502020204030204" pitchFamily="34" charset="0"/>
              </a:rPr>
              <a:t> </a:t>
            </a:r>
            <a:r>
              <a:rPr lang="es-DO" sz="3200" dirty="0">
                <a:latin typeface="Calibri" panose="020F0502020204030204" pitchFamily="34" charset="0"/>
              </a:rPr>
              <a:t>Diseño de la Prueba Nacional de Matemática </a:t>
            </a:r>
            <a:r>
              <a:rPr lang="es-DO" sz="3200" dirty="0" smtClean="0">
                <a:latin typeface="Calibri" panose="020F0502020204030204" pitchFamily="34" charset="0"/>
              </a:rPr>
              <a:t>2022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DO" dirty="0" smtClean="0">
                <a:latin typeface="Calibri" panose="020F0502020204030204" pitchFamily="34" charset="0"/>
              </a:rPr>
              <a:t>Educación </a:t>
            </a:r>
            <a:r>
              <a:rPr lang="es-DO" dirty="0">
                <a:latin typeface="Calibri" panose="020F0502020204030204" pitchFamily="34" charset="0"/>
              </a:rPr>
              <a:t>Básica de Personas Jóvenes y </a:t>
            </a:r>
            <a:r>
              <a:rPr lang="es-DO" dirty="0" smtClean="0">
                <a:latin typeface="Calibri" panose="020F0502020204030204" pitchFamily="34" charset="0"/>
              </a:rPr>
              <a:t>Adultas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DO" dirty="0" smtClean="0">
                <a:latin typeface="Calibri" panose="020F0502020204030204" pitchFamily="34" charset="0"/>
              </a:rPr>
              <a:t>Media-Secundaria en las modalidades General-Académica, Técnico Profesional y en Artes</a:t>
            </a:r>
            <a:endParaRPr lang="es-DO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s-DO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Ejemplos </a:t>
            </a:r>
            <a:r>
              <a:rPr lang="es-DO" sz="3200" dirty="0">
                <a:solidFill>
                  <a:schemeClr val="tx1"/>
                </a:solidFill>
                <a:latin typeface="Calibri" panose="020F0502020204030204" pitchFamily="34" charset="0"/>
              </a:rPr>
              <a:t>de </a:t>
            </a:r>
            <a:r>
              <a:rPr lang="es-DO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ítems o preguntas.</a:t>
            </a:r>
            <a:endParaRPr lang="es-DO" sz="3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368184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/>
          <p:nvPr/>
        </p:nvSpPr>
        <p:spPr>
          <a:xfrm>
            <a:off x="1207394" y="2393056"/>
            <a:ext cx="6662418" cy="770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0" cap="none" spc="0" normalizeH="0" baseline="0" noProof="0">
              <a:ln>
                <a:noFill/>
              </a:ln>
              <a:solidFill>
                <a:srgbClr val="4BACC6">
                  <a:lumMod val="75000"/>
                </a:srgbClr>
              </a:solidFill>
              <a:effectLst/>
              <a:uLnTx/>
              <a:uFillTx/>
              <a:latin typeface="Helvetica"/>
              <a:cs typeface="Helvetica"/>
              <a:sym typeface="Franklin Gothic Book"/>
            </a:endParaRPr>
          </a:p>
        </p:txBody>
      </p:sp>
      <p:sp>
        <p:nvSpPr>
          <p:cNvPr id="3" name="Rectangle 14"/>
          <p:cNvSpPr/>
          <p:nvPr/>
        </p:nvSpPr>
        <p:spPr>
          <a:xfrm>
            <a:off x="1092959" y="4145704"/>
            <a:ext cx="6662418" cy="54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cs typeface="Helvetica"/>
              <a:sym typeface="Franklin Gothic Book"/>
            </a:endParaRPr>
          </a:p>
        </p:txBody>
      </p:sp>
      <p:sp>
        <p:nvSpPr>
          <p:cNvPr id="4" name="TextBox 18"/>
          <p:cNvSpPr txBox="1"/>
          <p:nvPr/>
        </p:nvSpPr>
        <p:spPr>
          <a:xfrm>
            <a:off x="821081" y="2707756"/>
            <a:ext cx="7206174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DO" altLang="ko-KR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Berlin Sans FB Demi" panose="020E0802020502020306" pitchFamily="34" charset="0"/>
                <a:cs typeface="Arial" pitchFamily="34" charset="0"/>
                <a:sym typeface="Franklin Gothic Book"/>
              </a:rPr>
              <a:t>EJEMPLOS DE ÍTEMS DEL TERCER CICLO DE ADULTOS</a:t>
            </a:r>
            <a:endParaRPr kumimoji="0" lang="es-DO" altLang="ko-KR" sz="3600" b="0" i="0" u="none" strike="noStrike" kern="0" cap="none" spc="0" normalizeH="0" baseline="0" noProof="0" dirty="0">
              <a:ln>
                <a:noFill/>
              </a:ln>
              <a:solidFill>
                <a:srgbClr val="4BACC6">
                  <a:lumMod val="75000"/>
                </a:srgbClr>
              </a:solidFill>
              <a:effectLst/>
              <a:uLnTx/>
              <a:uFillTx/>
              <a:latin typeface="Berlin Sans FB Demi" panose="020E0802020502020306" pitchFamily="34" charset="0"/>
              <a:cs typeface="Arial" pitchFamily="34" charset="0"/>
              <a:sym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0197435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217A7-4E29-48C7-BF60-4117654EC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DO" dirty="0"/>
              <a:t>Ejemplo 1</a:t>
            </a:r>
            <a:endParaRPr lang="en-US" dirty="0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F5C7BA47-AA11-438F-9437-278153369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6157" y="34290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DO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sym typeface="Franklin Gothic Book"/>
            </a:endParaRP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3412D0CF-29D6-4A98-8E2B-775A5A883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7557" y="3665537"/>
            <a:ext cx="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DO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sym typeface="Franklin Gothic Book"/>
            </a:endParaRP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895BFC91-5DBE-44A0-A27F-88EF92B0C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6032" y="435927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DO" alt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sym typeface="Franklin Gothic Book"/>
              </a:rPr>
              <a:t> </a:t>
            </a:r>
            <a:endParaRPr kumimoji="0" lang="es-DO" altLang="en-US" sz="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sym typeface="Franklin Gothic Book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DO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sym typeface="Franklin Gothic Book"/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950698E6-2C67-4850-B72C-86CA2E24E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7557" y="4595812"/>
            <a:ext cx="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DO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sym typeface="Franklin Gothic Book"/>
            </a:endParaRP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28D4FF89-E7E1-4091-974F-04AEF03D2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157" y="5289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DO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sym typeface="Franklin Gothic Book"/>
              </a:rPr>
              <a:t> </a:t>
            </a:r>
            <a:endParaRPr kumimoji="0" lang="en-US" altLang="en-US" sz="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sym typeface="Franklin Gothic Book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sym typeface="Franklin Gothic Book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3BFED1-2F66-433C-ADB2-266975EEA7DD}"/>
              </a:ext>
            </a:extLst>
          </p:cNvPr>
          <p:cNvSpPr txBox="1"/>
          <p:nvPr/>
        </p:nvSpPr>
        <p:spPr>
          <a:xfrm>
            <a:off x="771833" y="1427217"/>
            <a:ext cx="4572000" cy="17543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DO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Franklin Gothic Book"/>
              </a:rPr>
              <a:t>En la expresión (100+300)+42 = 42+(100+300)</a:t>
            </a:r>
          </a:p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DO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sym typeface="Franklin Gothic Book"/>
              </a:rPr>
              <a:t>¿Qué propiedad se aplica?</a:t>
            </a:r>
          </a:p>
          <a:p>
            <a:pPr marL="342900" marR="0" lvl="0" indent="-34290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arenR"/>
              <a:tabLst/>
              <a:defRPr/>
            </a:pPr>
            <a:r>
              <a:rPr kumimoji="0" lang="es-DO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sym typeface="Franklin Gothic Book"/>
              </a:rPr>
              <a:t>Conmutativa de la suma.</a:t>
            </a:r>
          </a:p>
          <a:p>
            <a:pPr marL="342900" marR="0" lvl="0" indent="-34290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arenR"/>
              <a:tabLst/>
              <a:defRPr/>
            </a:pPr>
            <a:r>
              <a:rPr kumimoji="0" lang="es-DO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sym typeface="Franklin Gothic Book"/>
              </a:rPr>
              <a:t>Distributiva</a:t>
            </a:r>
            <a:r>
              <a:rPr kumimoji="0" lang="es-DO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sym typeface="Franklin Gothic Book"/>
              </a:rPr>
              <a:t> de la suma</a:t>
            </a:r>
            <a:r>
              <a:rPr kumimoji="0" lang="es-DO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sym typeface="Franklin Gothic Book"/>
              </a:rPr>
              <a:t>.</a:t>
            </a:r>
            <a:endParaRPr kumimoji="0" lang="es-DO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sym typeface="Franklin Gothic Book"/>
            </a:endParaRPr>
          </a:p>
          <a:p>
            <a:pPr marL="342900" marR="0" lvl="0" indent="-34290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arenR"/>
              <a:tabLst/>
              <a:defRPr/>
            </a:pPr>
            <a:r>
              <a:rPr kumimoji="0" lang="es-DO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sym typeface="Franklin Gothic Book"/>
              </a:rPr>
              <a:t>Conmutativa de la multiplicación.</a:t>
            </a:r>
          </a:p>
          <a:p>
            <a:pPr marL="342900" marR="0" lvl="0" indent="-34290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arenR"/>
              <a:tabLst/>
              <a:defRPr/>
            </a:pPr>
            <a:r>
              <a:rPr kumimoji="0" lang="es-DO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sym typeface="Franklin Gothic Book"/>
              </a:rPr>
              <a:t>Asociativa de la multiplicación.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sym typeface="Franklin Gothic Book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2B0484E-532F-4B35-9097-30C3DD81AE9A}"/>
              </a:ext>
            </a:extLst>
          </p:cNvPr>
          <p:cNvSpPr/>
          <p:nvPr/>
        </p:nvSpPr>
        <p:spPr>
          <a:xfrm>
            <a:off x="5868783" y="218937"/>
            <a:ext cx="2818016" cy="163448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DO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Franklin Gothic Book"/>
              </a:rPr>
              <a:t>Dominio</a:t>
            </a:r>
            <a:r>
              <a:rPr kumimoji="0" lang="es-DO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Franklin Gothic Book"/>
              </a:rPr>
              <a:t>: </a:t>
            </a:r>
            <a:r>
              <a:rPr kumimoji="0" lang="es-DO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Franklin Gothic Book"/>
              </a:rPr>
              <a:t>Numérico</a:t>
            </a:r>
          </a:p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DO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Franklin Gothic Book"/>
              </a:rPr>
              <a:t>Contenido: números enteros, propiedades y operaciones.</a:t>
            </a:r>
            <a:endParaRPr kumimoji="0" lang="es-DO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Franklin Gothic Book"/>
            </a:endParaRPr>
          </a:p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DO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Franklin Gothic Book"/>
              </a:rPr>
              <a:t>Nivel de complejidad: </a:t>
            </a:r>
            <a:r>
              <a:rPr kumimoji="0" lang="es-DO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Franklin Gothic Book"/>
              </a:rPr>
              <a:t>1</a:t>
            </a:r>
            <a:endParaRPr kumimoji="0" lang="es-DO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Franklin Gothic Book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18303C5-83AC-447B-8525-E046657E3018}"/>
              </a:ext>
            </a:extLst>
          </p:cNvPr>
          <p:cNvSpPr/>
          <p:nvPr/>
        </p:nvSpPr>
        <p:spPr>
          <a:xfrm>
            <a:off x="1037995" y="3843260"/>
            <a:ext cx="7068009" cy="1328021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DO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sym typeface="Franklin Gothic Book"/>
              </a:rPr>
              <a:t>El evaluado deberá notar que el orden de la operación de suma está invertido, primero a la agrupación del paréntesis se le suma 42 y luego al 42 se le suma la agrupación en el paréntesis. Es decir se ha conmutado la suma, </a:t>
            </a:r>
            <a:r>
              <a:rPr kumimoji="0" lang="es-DO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sym typeface="Franklin Gothic Book"/>
              </a:rPr>
              <a:t>la respuesta correcta es la A.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sym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043747612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217A7-4E29-48C7-BF60-4117654EC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DO" dirty="0"/>
              <a:t>Ejemplo 2</a:t>
            </a:r>
            <a:endParaRPr lang="en-US" dirty="0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F5C7BA47-AA11-438F-9437-278153369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6157" y="34290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DO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sym typeface="Franklin Gothic Book"/>
            </a:endParaRP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3412D0CF-29D6-4A98-8E2B-775A5A883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7557" y="3665537"/>
            <a:ext cx="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DO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sym typeface="Franklin Gothic Book"/>
            </a:endParaRP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895BFC91-5DBE-44A0-A27F-88EF92B0C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6032" y="435927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DO" alt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sym typeface="Franklin Gothic Book"/>
              </a:rPr>
              <a:t> </a:t>
            </a:r>
            <a:endParaRPr kumimoji="0" lang="es-DO" altLang="en-US" sz="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sym typeface="Franklin Gothic Book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DO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sym typeface="Franklin Gothic Book"/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950698E6-2C67-4850-B72C-86CA2E24E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7557" y="4595812"/>
            <a:ext cx="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DO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sym typeface="Franklin Gothic Book"/>
            </a:endParaRP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28D4FF89-E7E1-4091-974F-04AEF03D2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157" y="5289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DO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sym typeface="Franklin Gothic Book"/>
              </a:rPr>
              <a:t> </a:t>
            </a:r>
            <a:endParaRPr kumimoji="0" lang="en-US" altLang="en-US" sz="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sym typeface="Franklin Gothic Book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sym typeface="Franklin Gothic Book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3BFED1-2F66-433C-ADB2-266975EEA7DD}"/>
              </a:ext>
            </a:extLst>
          </p:cNvPr>
          <p:cNvSpPr txBox="1"/>
          <p:nvPr/>
        </p:nvSpPr>
        <p:spPr>
          <a:xfrm>
            <a:off x="771833" y="1427217"/>
            <a:ext cx="7631188" cy="36933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DO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Franklin Gothic Book"/>
              </a:rPr>
              <a:t>La información dada en la siguiente tabla  de frecuencias, muestra la cantidad de hermanos que tiene cada niño de </a:t>
            </a:r>
            <a:r>
              <a:rPr lang="es-DO" dirty="0" smtClean="0">
                <a:latin typeface="Calibri" panose="020F0502020204030204" pitchFamily="34" charset="0"/>
                <a:cs typeface="Calibri" panose="020F0502020204030204" pitchFamily="34" charset="0"/>
              </a:rPr>
              <a:t>un curso. </a:t>
            </a:r>
          </a:p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DO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DO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DO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DO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DO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DO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DO" dirty="0" smtClean="0">
                <a:latin typeface="Calibri" panose="020F0502020204030204" pitchFamily="34" charset="0"/>
                <a:cs typeface="Calibri" panose="020F0502020204030204" pitchFamily="34" charset="0"/>
              </a:rPr>
              <a:t>¿Cuántos niños tienen 2 hermanos?</a:t>
            </a:r>
            <a:endParaRPr kumimoji="0" lang="es-DO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Franklin Gothic Book"/>
            </a:endParaRPr>
          </a:p>
          <a:p>
            <a:pPr marL="342900" marR="0" lvl="0" indent="-34290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arenR"/>
              <a:tabLst/>
              <a:defRPr/>
            </a:pPr>
            <a:r>
              <a:rPr kumimoji="0" lang="es-DO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sym typeface="Franklin Gothic Book"/>
              </a:rPr>
              <a:t>2 </a:t>
            </a:r>
            <a:endParaRPr kumimoji="0" lang="es-DO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sym typeface="Franklin Gothic Book"/>
            </a:endParaRPr>
          </a:p>
          <a:p>
            <a:pPr marL="342900" marR="0" lvl="0" indent="-34290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arenR"/>
              <a:tabLst/>
              <a:defRPr/>
            </a:pPr>
            <a:r>
              <a:rPr lang="es-DO" dirty="0" smtClean="0">
                <a:latin typeface="Calibri" panose="020F0502020204030204" pitchFamily="34" charset="0"/>
              </a:rPr>
              <a:t>3 </a:t>
            </a:r>
            <a:endParaRPr kumimoji="0" lang="es-DO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sym typeface="Franklin Gothic Book"/>
            </a:endParaRPr>
          </a:p>
          <a:p>
            <a:pPr marL="342900" marR="0" lvl="0" indent="-34290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arenR"/>
              <a:tabLst/>
              <a:defRPr/>
            </a:pPr>
            <a:r>
              <a:rPr lang="es-DO" dirty="0">
                <a:latin typeface="Calibri" panose="020F0502020204030204" pitchFamily="34" charset="0"/>
              </a:rPr>
              <a:t>4</a:t>
            </a:r>
            <a:endParaRPr kumimoji="0" lang="es-DO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sym typeface="Franklin Gothic Book"/>
            </a:endParaRPr>
          </a:p>
          <a:p>
            <a:pPr marL="342900" marR="0" lvl="0" indent="-34290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arenR"/>
              <a:tabLst/>
              <a:defRPr/>
            </a:pPr>
            <a:r>
              <a:rPr lang="es-DO" dirty="0">
                <a:latin typeface="Calibri" panose="020F0502020204030204" pitchFamily="34" charset="0"/>
              </a:rPr>
              <a:t>9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sym typeface="Franklin Gothic Book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2B0484E-532F-4B35-9097-30C3DD81AE9A}"/>
              </a:ext>
            </a:extLst>
          </p:cNvPr>
          <p:cNvSpPr/>
          <p:nvPr/>
        </p:nvSpPr>
        <p:spPr>
          <a:xfrm>
            <a:off x="5647557" y="309259"/>
            <a:ext cx="2772731" cy="102155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DO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Franklin Gothic Book"/>
              </a:rPr>
              <a:t>Dominio</a:t>
            </a:r>
            <a:r>
              <a:rPr kumimoji="0" lang="es-DO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Franklin Gothic Book"/>
              </a:rPr>
              <a:t>: </a:t>
            </a:r>
            <a:r>
              <a:rPr kumimoji="0" lang="es-DO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Franklin Gothic Book"/>
              </a:rPr>
              <a:t>Estadística</a:t>
            </a:r>
          </a:p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DO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Franklin Gothic Book"/>
              </a:rPr>
              <a:t>Contenido: Estadística </a:t>
            </a:r>
          </a:p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DO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Franklin Gothic Book"/>
              </a:rPr>
              <a:t>Nivel </a:t>
            </a:r>
            <a:r>
              <a:rPr kumimoji="0" lang="es-DO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Franklin Gothic Book"/>
              </a:rPr>
              <a:t>de complejidad: </a:t>
            </a:r>
            <a:r>
              <a:rPr lang="es-DO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kumimoji="0" lang="es-DO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Franklin Gothic Book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18303C5-83AC-447B-8525-E046657E3018}"/>
              </a:ext>
            </a:extLst>
          </p:cNvPr>
          <p:cNvSpPr/>
          <p:nvPr/>
        </p:nvSpPr>
        <p:spPr>
          <a:xfrm>
            <a:off x="600891" y="5191123"/>
            <a:ext cx="8216538" cy="1464228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DO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Franklin Gothic Book"/>
              </a:rPr>
              <a:t>La respuesta correcta es la </a:t>
            </a:r>
            <a:r>
              <a:rPr kumimoji="0" lang="es-DO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Franklin Gothic Book"/>
              </a:rPr>
              <a:t>C</a:t>
            </a:r>
            <a:r>
              <a:rPr kumimoji="0" lang="es-DO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Franklin Gothic Book"/>
              </a:rPr>
              <a:t>, </a:t>
            </a:r>
            <a:r>
              <a:rPr kumimoji="0" lang="es-DO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Franklin Gothic Book"/>
              </a:rPr>
              <a:t>pues el </a:t>
            </a:r>
            <a:r>
              <a:rPr lang="es-DO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número de niños es el que corresponde a la frecuencia absoluta de la cantidad de hermanos (2), como puede observarse en la segunda columna de la tabla, a dos hermanos le corresponden el 4 de frecuencia absoluta.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sym typeface="Franklin Gothic Book"/>
            </a:endParaRPr>
          </a:p>
        </p:txBody>
      </p:sp>
      <p:pic>
        <p:nvPicPr>
          <p:cNvPr id="16" name="Imagen 15"/>
          <p:cNvPicPr/>
          <p:nvPr/>
        </p:nvPicPr>
        <p:blipFill rotWithShape="1">
          <a:blip r:embed="rId2"/>
          <a:srcRect l="28046" t="22276" r="53786" b="61096"/>
          <a:stretch/>
        </p:blipFill>
        <p:spPr bwMode="auto">
          <a:xfrm>
            <a:off x="2037806" y="2063931"/>
            <a:ext cx="2914238" cy="13650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34725931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/>
          <p:nvPr/>
        </p:nvSpPr>
        <p:spPr>
          <a:xfrm>
            <a:off x="1207394" y="1717196"/>
            <a:ext cx="6662418" cy="770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0" cap="none" spc="0" normalizeH="0" baseline="0" noProof="0">
              <a:ln>
                <a:noFill/>
              </a:ln>
              <a:solidFill>
                <a:srgbClr val="4BACC6">
                  <a:lumMod val="75000"/>
                </a:srgbClr>
              </a:solidFill>
              <a:effectLst/>
              <a:uLnTx/>
              <a:uFillTx/>
              <a:latin typeface="Helvetica"/>
              <a:cs typeface="Helvetica"/>
              <a:sym typeface="Franklin Gothic Book"/>
            </a:endParaRPr>
          </a:p>
        </p:txBody>
      </p:sp>
      <p:sp>
        <p:nvSpPr>
          <p:cNvPr id="3" name="Rectangle 14"/>
          <p:cNvSpPr/>
          <p:nvPr/>
        </p:nvSpPr>
        <p:spPr>
          <a:xfrm>
            <a:off x="1092959" y="4145704"/>
            <a:ext cx="6662418" cy="54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cs typeface="Helvetica"/>
              <a:sym typeface="Franklin Gothic Book"/>
            </a:endParaRPr>
          </a:p>
        </p:txBody>
      </p:sp>
      <p:sp>
        <p:nvSpPr>
          <p:cNvPr id="4" name="TextBox 18"/>
          <p:cNvSpPr txBox="1"/>
          <p:nvPr/>
        </p:nvSpPr>
        <p:spPr>
          <a:xfrm>
            <a:off x="935516" y="1875226"/>
            <a:ext cx="7206174" cy="23083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DO" altLang="ko-KR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Berlin Sans FB Demi" panose="020E0802020502020306" pitchFamily="34" charset="0"/>
                <a:cs typeface="Arial" pitchFamily="34" charset="0"/>
                <a:sym typeface="Franklin Gothic Book"/>
              </a:rPr>
              <a:t>EJEMPLOS DE ÍTEMS PRUEBA NACIONAL MEDIA-SECUNDARIA</a:t>
            </a:r>
            <a:r>
              <a:rPr kumimoji="0" lang="es-DO" altLang="ko-KR" sz="3600" b="0" i="0" u="none" strike="noStrike" kern="0" cap="none" spc="0" normalizeH="0" noProof="0" dirty="0" smtClean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Berlin Sans FB Demi" panose="020E0802020502020306" pitchFamily="34" charset="0"/>
                <a:cs typeface="Arial" pitchFamily="34" charset="0"/>
                <a:sym typeface="Franklin Gothic Book"/>
              </a:rPr>
              <a:t> </a:t>
            </a:r>
            <a:r>
              <a:rPr kumimoji="0" lang="es-DO" altLang="ko-KR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Berlin Sans FB Demi" panose="020E0802020502020306" pitchFamily="34" charset="0"/>
                <a:cs typeface="Arial" pitchFamily="34" charset="0"/>
                <a:sym typeface="Franklin Gothic Book"/>
              </a:rPr>
              <a:t>MODALIDAD GENERAL-ACADÉMICA  </a:t>
            </a:r>
            <a:endParaRPr kumimoji="0" lang="es-DO" altLang="ko-KR" sz="3600" b="0" i="0" u="none" strike="noStrike" kern="0" cap="none" spc="0" normalizeH="0" baseline="0" noProof="0" dirty="0">
              <a:ln>
                <a:noFill/>
              </a:ln>
              <a:solidFill>
                <a:srgbClr val="4BACC6">
                  <a:lumMod val="75000"/>
                </a:srgbClr>
              </a:solidFill>
              <a:effectLst/>
              <a:uLnTx/>
              <a:uFillTx/>
              <a:latin typeface="Berlin Sans FB Demi" panose="020E0802020502020306" pitchFamily="34" charset="0"/>
              <a:cs typeface="Arial" pitchFamily="34" charset="0"/>
              <a:sym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007321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217A7-4E29-48C7-BF60-4117654EC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044" y="390861"/>
            <a:ext cx="6020755" cy="878808"/>
          </a:xfrm>
        </p:spPr>
        <p:txBody>
          <a:bodyPr/>
          <a:lstStyle/>
          <a:p>
            <a:r>
              <a:rPr lang="es-DO" dirty="0"/>
              <a:t>Ejemplo 1</a:t>
            </a:r>
            <a:endParaRPr lang="en-US" dirty="0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F5C7BA47-AA11-438F-9437-278153369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6157" y="34290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DO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3412D0CF-29D6-4A98-8E2B-775A5A883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7557" y="3665537"/>
            <a:ext cx="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DO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895BFC91-5DBE-44A0-A27F-88EF92B0C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6032" y="435927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DO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kumimoji="0" lang="es-DO" alt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DO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950698E6-2C67-4850-B72C-86CA2E24E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7557" y="4595812"/>
            <a:ext cx="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DO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28D4FF89-E7E1-4091-974F-04AEF03D2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157" y="5289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DO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kumimoji="0" lang="en-US" alt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03BFED1-2F66-433C-ADB2-266975EEA7DD}"/>
                  </a:ext>
                </a:extLst>
              </p:cNvPr>
              <p:cNvSpPr txBox="1"/>
              <p:nvPr/>
            </p:nvSpPr>
            <p:spPr>
              <a:xfrm>
                <a:off x="787599" y="1427217"/>
                <a:ext cx="4859958" cy="378334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r>
                  <a:rPr lang="es-DO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La suma de las matrices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s-D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s-DO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s-DO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s-DO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s-DO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s-DO" i="1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s-DO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y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s-DO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s-DO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s-DO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e>
                              <m:r>
                                <a:rPr lang="es-DO" b="0" i="1" smtClean="0">
                                  <a:latin typeface="Cambria Math" panose="02040503050406030204" pitchFamily="18" charset="0"/>
                                </a:rPr>
                                <m:t>−8</m:t>
                              </m:r>
                            </m:e>
                          </m:mr>
                          <m:mr>
                            <m:e>
                              <m:r>
                                <a:rPr lang="es-D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s-D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es-DO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es igual a </a:t>
                </a:r>
              </a:p>
              <a:p>
                <a:endParaRPr lang="en-US" dirty="0"/>
              </a:p>
              <a:p>
                <a:pPr marL="342900" indent="-342900">
                  <a:buAutoNum type="alphaUcParenR"/>
                </a:pPr>
                <a:r>
                  <a:rPr lang="es-DO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s-D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s-DO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s-DO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  <m:e>
                              <m:r>
                                <a:rPr lang="es-DO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mr>
                          <m:mr>
                            <m:e>
                              <m:r>
                                <a:rPr lang="es-D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s-DO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pPr marL="342900" indent="-342900">
                  <a:buAutoNum type="alphaUcParenR" startAt="2"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s-D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s-DO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s-DO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  <m:e>
                              <m:r>
                                <a:rPr lang="es-DO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mr>
                          <m:mr>
                            <m:e>
                              <m:r>
                                <a:rPr lang="es-D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s-DO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D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pPr marL="342900" indent="-342900">
                  <a:buAutoNum type="alphaUcParenR" startAt="3"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s-D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s-DO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s-DO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  <m:e>
                              <m:r>
                                <a:rPr lang="es-DO" b="0" i="1" smtClean="0">
                                  <a:latin typeface="Cambria Math" panose="02040503050406030204" pitchFamily="18" charset="0"/>
                                </a:rPr>
                                <m:t>−8</m:t>
                              </m:r>
                            </m:e>
                          </m:mr>
                          <m:mr>
                            <m:e>
                              <m:r>
                                <a:rPr lang="es-DO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s-DO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s-DO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D)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s-D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s-DO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s-DO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  <m:e>
                              <m:r>
                                <a:rPr lang="es-DO" b="0" i="1" smtClean="0">
                                  <a:latin typeface="Cambria Math" panose="02040503050406030204" pitchFamily="18" charset="0"/>
                                </a:rPr>
                                <m:t>−8</m:t>
                              </m:r>
                            </m:e>
                          </m:mr>
                          <m:mr>
                            <m:e>
                              <m:r>
                                <a:rPr lang="es-DO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s-DO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D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03BFED1-2F66-433C-ADB2-266975EEA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599" y="1427217"/>
                <a:ext cx="4859958" cy="3783343"/>
              </a:xfrm>
              <a:prstGeom prst="rect">
                <a:avLst/>
              </a:prstGeom>
              <a:blipFill>
                <a:blip r:embed="rId2"/>
                <a:stretch>
                  <a:fillRect l="-1004" r="-213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s-D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2B0484E-532F-4B35-9097-30C3DD81AE9A}"/>
              </a:ext>
            </a:extLst>
          </p:cNvPr>
          <p:cNvSpPr/>
          <p:nvPr/>
        </p:nvSpPr>
        <p:spPr>
          <a:xfrm>
            <a:off x="5676421" y="166254"/>
            <a:ext cx="3357140" cy="132802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es-DO" dirty="0" smtClean="0">
                <a:latin typeface="Calibri" panose="020F0502020204030204" pitchFamily="34" charset="0"/>
                <a:cs typeface="Calibri" panose="020F0502020204030204" pitchFamily="34" charset="0"/>
              </a:rPr>
              <a:t>Dominio</a:t>
            </a:r>
            <a:r>
              <a:rPr lang="es-DO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s-DO" dirty="0" smtClean="0">
                <a:latin typeface="Calibri" panose="020F0502020204030204" pitchFamily="34" charset="0"/>
                <a:cs typeface="Calibri" panose="020F0502020204030204" pitchFamily="34" charset="0"/>
              </a:rPr>
              <a:t>Algebraico</a:t>
            </a:r>
          </a:p>
          <a:p>
            <a:r>
              <a:rPr lang="es-DO" dirty="0" smtClean="0">
                <a:latin typeface="Calibri" panose="020F0502020204030204" pitchFamily="34" charset="0"/>
                <a:cs typeface="Calibri" panose="020F0502020204030204" pitchFamily="34" charset="0"/>
              </a:rPr>
              <a:t>Contenido: Matrices y determinantes.</a:t>
            </a:r>
            <a:endParaRPr lang="es-DO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DO" dirty="0">
                <a:latin typeface="Calibri" panose="020F0502020204030204" pitchFamily="34" charset="0"/>
                <a:cs typeface="Calibri" panose="020F0502020204030204" pitchFamily="34" charset="0"/>
              </a:rPr>
              <a:t>Nivel de complejidad: </a:t>
            </a:r>
            <a:r>
              <a:rPr lang="es-DO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s-DO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18303C5-83AC-447B-8525-E046657E3018}"/>
              </a:ext>
            </a:extLst>
          </p:cNvPr>
          <p:cNvSpPr/>
          <p:nvPr/>
        </p:nvSpPr>
        <p:spPr>
          <a:xfrm>
            <a:off x="787599" y="5259683"/>
            <a:ext cx="7899200" cy="1328021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es-DO" dirty="0">
                <a:latin typeface="Calibri" panose="020F0502020204030204" pitchFamily="34" charset="0"/>
                <a:cs typeface="Calibri" panose="020F0502020204030204" pitchFamily="34" charset="0"/>
              </a:rPr>
              <a:t>Para contestar </a:t>
            </a:r>
            <a:r>
              <a:rPr lang="es-DO" dirty="0" smtClean="0">
                <a:latin typeface="Calibri" panose="020F0502020204030204" pitchFamily="34" charset="0"/>
                <a:cs typeface="Calibri" panose="020F0502020204030204" pitchFamily="34" charset="0"/>
              </a:rPr>
              <a:t>correctamente este ítem , el estudiante deberá sumar algebraicamente los elementos que ocupan las posiciones correspondientes de cada matriz, es decir   2+7=9  ;   0+(-8) = -8 ;   1+0= 1    y -4+2 = -2  de donde se obtiene que </a:t>
            </a:r>
            <a:r>
              <a:rPr lang="es-DO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la respuesta correcta es la D.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2691061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217A7-4E29-48C7-BF60-4117654EC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DO" dirty="0"/>
              <a:t>Ejemplo 2</a:t>
            </a:r>
            <a:endParaRPr lang="en-US" dirty="0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F5C7BA47-AA11-438F-9437-278153369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6157" y="34290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DO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3412D0CF-29D6-4A98-8E2B-775A5A883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7557" y="3665537"/>
            <a:ext cx="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DO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895BFC91-5DBE-44A0-A27F-88EF92B0C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6032" y="435927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DO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kumimoji="0" lang="es-DO" alt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DO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950698E6-2C67-4850-B72C-86CA2E24E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7557" y="4595812"/>
            <a:ext cx="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DO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28D4FF89-E7E1-4091-974F-04AEF03D2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157" y="5289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DO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kumimoji="0" lang="en-US" alt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2B0484E-532F-4B35-9097-30C3DD81AE9A}"/>
              </a:ext>
            </a:extLst>
          </p:cNvPr>
          <p:cNvSpPr/>
          <p:nvPr/>
        </p:nvSpPr>
        <p:spPr>
          <a:xfrm>
            <a:off x="5696536" y="284227"/>
            <a:ext cx="3389275" cy="102155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es-DO" dirty="0" smtClean="0">
                <a:latin typeface="Calibri" panose="020F0502020204030204" pitchFamily="34" charset="0"/>
                <a:cs typeface="Calibri" panose="020F0502020204030204" pitchFamily="34" charset="0"/>
              </a:rPr>
              <a:t>Dominio</a:t>
            </a:r>
            <a:r>
              <a:rPr lang="es-DO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s-DO" dirty="0" smtClean="0">
                <a:latin typeface="Calibri" panose="020F0502020204030204" pitchFamily="34" charset="0"/>
                <a:cs typeface="Calibri" panose="020F0502020204030204" pitchFamily="34" charset="0"/>
              </a:rPr>
              <a:t>Algebraico</a:t>
            </a:r>
          </a:p>
          <a:p>
            <a:r>
              <a:rPr lang="es-DO" dirty="0" smtClean="0">
                <a:latin typeface="Calibri" panose="020F0502020204030204" pitchFamily="34" charset="0"/>
                <a:cs typeface="Calibri" panose="020F0502020204030204" pitchFamily="34" charset="0"/>
              </a:rPr>
              <a:t>Contenido: Relaciones y funciones</a:t>
            </a:r>
            <a:endParaRPr lang="es-DO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DO" dirty="0">
                <a:latin typeface="Calibri" panose="020F0502020204030204" pitchFamily="34" charset="0"/>
                <a:cs typeface="Calibri" panose="020F0502020204030204" pitchFamily="34" charset="0"/>
              </a:rPr>
              <a:t>Nivel de complejidad: </a:t>
            </a:r>
            <a:r>
              <a:rPr lang="es-DO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s-DO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18303C5-83AC-447B-8525-E046657E3018}"/>
              </a:ext>
            </a:extLst>
          </p:cNvPr>
          <p:cNvSpPr/>
          <p:nvPr/>
        </p:nvSpPr>
        <p:spPr>
          <a:xfrm>
            <a:off x="390292" y="4899779"/>
            <a:ext cx="8296508" cy="1634488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es-DO" dirty="0">
                <a:latin typeface="Calibri" panose="020F0502020204030204" pitchFamily="34" charset="0"/>
                <a:cs typeface="Calibri" panose="020F0502020204030204" pitchFamily="34" charset="0"/>
              </a:rPr>
              <a:t>Para contestar correctamente el ítem hay que deducir que al amasar cada pan se tarda 7 minutos, por lo que tardará 7x minutos para amasar x panes, como todos los panes tardan 15 minutos en hornearse debe sumarse esta cantidad a la anterior, así que la expresión que representa el tiempo total es 7x + 15, es decir </a:t>
            </a:r>
            <a:r>
              <a:rPr lang="es-DO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la respuesta correcta es la C</a:t>
            </a:r>
            <a:r>
              <a:rPr lang="es-DO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D6F2620-24BB-47C4-925C-CBA4489A761F}"/>
              </a:ext>
            </a:extLst>
          </p:cNvPr>
          <p:cNvSpPr txBox="1"/>
          <p:nvPr/>
        </p:nvSpPr>
        <p:spPr>
          <a:xfrm>
            <a:off x="557561" y="2595856"/>
            <a:ext cx="8028878" cy="2308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s-DO" dirty="0">
                <a:latin typeface="Calibri" panose="020F0502020204030204" pitchFamily="34" charset="0"/>
                <a:cs typeface="Calibri" panose="020F0502020204030204" pitchFamily="34" charset="0"/>
              </a:rPr>
              <a:t>En la producción de pan se realizan dos procesos, el amasar y el horneado. Si para amasar cada pan el panadero tarda 7 minutos y luego los hornea todos durante 15 </a:t>
            </a:r>
            <a:r>
              <a:rPr lang="es-DO" dirty="0" smtClean="0">
                <a:latin typeface="Calibri" panose="020F0502020204030204" pitchFamily="34" charset="0"/>
                <a:cs typeface="Calibri" panose="020F0502020204030204" pitchFamily="34" charset="0"/>
              </a:rPr>
              <a:t>minutos. </a:t>
            </a:r>
            <a:r>
              <a:rPr lang="es-DO" dirty="0">
                <a:latin typeface="Calibri" panose="020F0502020204030204" pitchFamily="34" charset="0"/>
                <a:cs typeface="Calibri" panose="020F0502020204030204" pitchFamily="34" charset="0"/>
              </a:rPr>
              <a:t>¿Cuál de las expresiones siguientes corresponde al tiempo total para producir x panes?</a:t>
            </a:r>
          </a:p>
          <a:p>
            <a:pPr marL="342900" indent="-342900">
              <a:buAutoNum type="alphaUcParenR"/>
            </a:pPr>
            <a:r>
              <a:rPr lang="es-DO" dirty="0">
                <a:latin typeface="Calibri" panose="020F0502020204030204" pitchFamily="34" charset="0"/>
                <a:cs typeface="Calibri" panose="020F0502020204030204" pitchFamily="34" charset="0"/>
              </a:rPr>
              <a:t>7x</a:t>
            </a:r>
          </a:p>
          <a:p>
            <a:pPr marL="342900" indent="-342900">
              <a:buAutoNum type="alphaUcParenR"/>
            </a:pPr>
            <a:r>
              <a:rPr lang="es-DO" dirty="0">
                <a:latin typeface="Calibri" panose="020F0502020204030204" pitchFamily="34" charset="0"/>
                <a:cs typeface="Calibri" panose="020F0502020204030204" pitchFamily="34" charset="0"/>
              </a:rPr>
              <a:t>15x</a:t>
            </a:r>
          </a:p>
          <a:p>
            <a:pPr marL="342900" indent="-342900">
              <a:buAutoNum type="alphaUcParenR"/>
            </a:pPr>
            <a:r>
              <a:rPr lang="es-DO" dirty="0">
                <a:latin typeface="Calibri" panose="020F0502020204030204" pitchFamily="34" charset="0"/>
                <a:cs typeface="Calibri" panose="020F0502020204030204" pitchFamily="34" charset="0"/>
              </a:rPr>
              <a:t>7x + 15</a:t>
            </a:r>
          </a:p>
          <a:p>
            <a:pPr marL="342900" indent="-342900">
              <a:buAutoNum type="alphaUcParenR"/>
            </a:pPr>
            <a:r>
              <a:rPr lang="es-DO" dirty="0">
                <a:latin typeface="Calibri" panose="020F0502020204030204" pitchFamily="34" charset="0"/>
                <a:cs typeface="Calibri" panose="020F0502020204030204" pitchFamily="34" charset="0"/>
              </a:rPr>
              <a:t>15x + 7x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617611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217A7-4E29-48C7-BF60-4117654EC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DO" dirty="0"/>
              <a:t>Ejemplo </a:t>
            </a:r>
            <a:r>
              <a:rPr lang="es-DO" dirty="0" smtClean="0"/>
              <a:t>3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BADF10-6385-421D-9E6B-625A62A02A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6651" y="3264707"/>
            <a:ext cx="5357362" cy="5304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DO" sz="1900" dirty="0">
                <a:latin typeface="Calibri" panose="020F0502020204030204" pitchFamily="34" charset="0"/>
                <a:cs typeface="Calibri" panose="020F0502020204030204" pitchFamily="34" charset="0"/>
              </a:rPr>
              <a:t>¿Cuál es el área del cuadrado sombreado</a:t>
            </a:r>
            <a:r>
              <a:rPr lang="es-DO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4" name="Imagen 12">
            <a:extLst>
              <a:ext uri="{FF2B5EF4-FFF2-40B4-BE49-F238E27FC236}">
                <a16:creationId xmlns:a16="http://schemas.microsoft.com/office/drawing/2014/main" id="{EEA38A25-8EF3-4000-9A85-3655619DE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340" y="1720384"/>
            <a:ext cx="2163703" cy="147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8">
            <a:extLst>
              <a:ext uri="{FF2B5EF4-FFF2-40B4-BE49-F238E27FC236}">
                <a16:creationId xmlns:a16="http://schemas.microsoft.com/office/drawing/2014/main" id="{F5C7BA47-AA11-438F-9437-278153369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6157" y="34290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DO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3412D0CF-29D6-4A98-8E2B-775A5A883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7557" y="3665537"/>
            <a:ext cx="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DO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895BFC91-5DBE-44A0-A27F-88EF92B0C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6032" y="435927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DO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kumimoji="0" lang="es-DO" alt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DO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950698E6-2C67-4850-B72C-86CA2E24E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7557" y="4595812"/>
            <a:ext cx="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DO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28D4FF89-E7E1-4091-974F-04AEF03D2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157" y="5289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DO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kumimoji="0" lang="en-US" alt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3BFED1-2F66-433C-ADB2-266975EEA7DD}"/>
              </a:ext>
            </a:extLst>
          </p:cNvPr>
          <p:cNvSpPr txBox="1"/>
          <p:nvPr/>
        </p:nvSpPr>
        <p:spPr>
          <a:xfrm>
            <a:off x="771833" y="1427217"/>
            <a:ext cx="457200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s-DO" dirty="0">
                <a:latin typeface="Calibri" panose="020F0502020204030204" pitchFamily="34" charset="0"/>
                <a:cs typeface="Calibri" panose="020F0502020204030204" pitchFamily="34" charset="0"/>
              </a:rPr>
              <a:t>Observa la siguiente figura </a:t>
            </a: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2B0484E-532F-4B35-9097-30C3DD81AE9A}"/>
              </a:ext>
            </a:extLst>
          </p:cNvPr>
          <p:cNvSpPr/>
          <p:nvPr/>
        </p:nvSpPr>
        <p:spPr>
          <a:xfrm>
            <a:off x="5876157" y="349282"/>
            <a:ext cx="2886077" cy="102155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es-DO" dirty="0" smtClean="0">
                <a:latin typeface="Calibri" panose="020F0502020204030204" pitchFamily="34" charset="0"/>
                <a:cs typeface="Calibri" panose="020F0502020204030204" pitchFamily="34" charset="0"/>
              </a:rPr>
              <a:t>Dominio</a:t>
            </a:r>
            <a:r>
              <a:rPr lang="es-DO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s-DO" dirty="0" smtClean="0">
                <a:latin typeface="Calibri" panose="020F0502020204030204" pitchFamily="34" charset="0"/>
                <a:cs typeface="Calibri" panose="020F0502020204030204" pitchFamily="34" charset="0"/>
              </a:rPr>
              <a:t>Geométrico</a:t>
            </a:r>
          </a:p>
          <a:p>
            <a:r>
              <a:rPr lang="es-DO" dirty="0" smtClean="0">
                <a:latin typeface="Calibri" panose="020F0502020204030204" pitchFamily="34" charset="0"/>
                <a:cs typeface="Calibri" panose="020F0502020204030204" pitchFamily="34" charset="0"/>
              </a:rPr>
              <a:t>Contenido: Geometría plana </a:t>
            </a:r>
            <a:endParaRPr lang="es-DO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DO" dirty="0" smtClean="0">
                <a:latin typeface="Calibri" panose="020F0502020204030204" pitchFamily="34" charset="0"/>
                <a:cs typeface="Calibri" panose="020F0502020204030204" pitchFamily="34" charset="0"/>
              </a:rPr>
              <a:t>Nivel de complejidad: 3</a:t>
            </a:r>
            <a:endParaRPr lang="es-DO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18303C5-83AC-447B-8525-E046657E3018}"/>
              </a:ext>
            </a:extLst>
          </p:cNvPr>
          <p:cNvSpPr/>
          <p:nvPr/>
        </p:nvSpPr>
        <p:spPr>
          <a:xfrm>
            <a:off x="390292" y="5125184"/>
            <a:ext cx="8653335" cy="1634488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es-DO" dirty="0">
                <a:latin typeface="Calibri" panose="020F0502020204030204" pitchFamily="34" charset="0"/>
                <a:cs typeface="Calibri" panose="020F0502020204030204" pitchFamily="34" charset="0"/>
              </a:rPr>
              <a:t>Para contestar correctamente el ítem hay que calcular el lado del cuadrado, que como se puede ver corresponde a uno de los catetos del triángulo rectángulo, lo cuál </a:t>
            </a:r>
            <a:r>
              <a:rPr lang="es-DO" dirty="0" smtClean="0">
                <a:latin typeface="Calibri" panose="020F0502020204030204" pitchFamily="34" charset="0"/>
                <a:cs typeface="Calibri" panose="020F0502020204030204" pitchFamily="34" charset="0"/>
              </a:rPr>
              <a:t>se </a:t>
            </a:r>
            <a:r>
              <a:rPr lang="es-DO" dirty="0">
                <a:latin typeface="Calibri" panose="020F0502020204030204" pitchFamily="34" charset="0"/>
                <a:cs typeface="Calibri" panose="020F0502020204030204" pitchFamily="34" charset="0"/>
              </a:rPr>
              <a:t>puede determinar aplicando el teorema de Pitágoras.</a:t>
            </a:r>
          </a:p>
          <a:p>
            <a:r>
              <a:rPr lang="es-DO" dirty="0">
                <a:latin typeface="Calibri" panose="020F0502020204030204" pitchFamily="34" charset="0"/>
                <a:cs typeface="Calibri" panose="020F0502020204030204" pitchFamily="34" charset="0"/>
              </a:rPr>
              <a:t>Luego de obtener el lado que mide 12 cm, para hallar el área se eleva al cuadrado esta medida. </a:t>
            </a:r>
            <a:r>
              <a:rPr lang="es-DO" b="1" dirty="0">
                <a:latin typeface="Calibri" panose="020F0502020204030204" pitchFamily="34" charset="0"/>
                <a:cs typeface="Calibri" panose="020F0502020204030204" pitchFamily="34" charset="0"/>
              </a:rPr>
              <a:t>Respuesta correcta C</a:t>
            </a:r>
            <a:endParaRPr lang="en-US" b="1" dirty="0"/>
          </a:p>
        </p:txBody>
      </p:sp>
      <p:pic>
        <p:nvPicPr>
          <p:cNvPr id="20" name="Imagen 19"/>
          <p:cNvPicPr/>
          <p:nvPr/>
        </p:nvPicPr>
        <p:blipFill rotWithShape="1">
          <a:blip r:embed="rId3"/>
          <a:srcRect l="29457" t="33570" r="61548" b="46977"/>
          <a:stretch/>
        </p:blipFill>
        <p:spPr bwMode="auto">
          <a:xfrm>
            <a:off x="966651" y="3749090"/>
            <a:ext cx="800100" cy="9721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45040187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/>
          <p:nvPr/>
        </p:nvSpPr>
        <p:spPr>
          <a:xfrm>
            <a:off x="1207394" y="2393056"/>
            <a:ext cx="6662418" cy="770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Rectangle 14"/>
          <p:cNvSpPr/>
          <p:nvPr/>
        </p:nvSpPr>
        <p:spPr>
          <a:xfrm>
            <a:off x="1207394" y="4492559"/>
            <a:ext cx="6662418" cy="54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/>
          </a:p>
        </p:txBody>
      </p:sp>
      <p:sp>
        <p:nvSpPr>
          <p:cNvPr id="4" name="TextBox 18"/>
          <p:cNvSpPr txBox="1"/>
          <p:nvPr/>
        </p:nvSpPr>
        <p:spPr>
          <a:xfrm>
            <a:off x="1092959" y="2469045"/>
            <a:ext cx="7206174" cy="175432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DO" altLang="ko-KR" sz="3600" dirty="0" smtClean="0">
                <a:solidFill>
                  <a:schemeClr val="accent5">
                    <a:lumMod val="75000"/>
                  </a:schemeClr>
                </a:solidFill>
                <a:latin typeface="Berlin Sans FB Demi" panose="020E0802020502020306" pitchFamily="34" charset="0"/>
                <a:cs typeface="Arial" pitchFamily="34" charset="0"/>
              </a:rPr>
              <a:t>EJEMPLOS DE ÍTEMS</a:t>
            </a:r>
          </a:p>
          <a:p>
            <a:pPr algn="ctr"/>
            <a:r>
              <a:rPr lang="es-DO" altLang="ko-KR" sz="3600" dirty="0" smtClean="0">
                <a:solidFill>
                  <a:schemeClr val="accent5">
                    <a:lumMod val="75000"/>
                  </a:schemeClr>
                </a:solidFill>
                <a:latin typeface="Berlin Sans FB Demi" panose="020E0802020502020306" pitchFamily="34" charset="0"/>
                <a:cs typeface="Arial" pitchFamily="34" charset="0"/>
              </a:rPr>
              <a:t>MODALIDAD TÉCNICO </a:t>
            </a:r>
          </a:p>
          <a:p>
            <a:pPr algn="ctr"/>
            <a:r>
              <a:rPr lang="es-DO" altLang="ko-KR" sz="3600" dirty="0" smtClean="0">
                <a:solidFill>
                  <a:schemeClr val="accent5">
                    <a:lumMod val="75000"/>
                  </a:schemeClr>
                </a:solidFill>
                <a:latin typeface="Berlin Sans FB Demi" panose="020E0802020502020306" pitchFamily="34" charset="0"/>
                <a:cs typeface="Arial" pitchFamily="34" charset="0"/>
              </a:rPr>
              <a:t>PROFESIONAL Y ARTES</a:t>
            </a:r>
            <a:endParaRPr lang="en-US" altLang="ko-KR" sz="3600" dirty="0">
              <a:solidFill>
                <a:schemeClr val="accent5">
                  <a:lumMod val="75000"/>
                </a:schemeClr>
              </a:solidFill>
              <a:latin typeface="Berlin Sans FB Demi" panose="020E0802020502020306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3057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217A7-4E29-48C7-BF60-4117654EC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DO" dirty="0"/>
              <a:t>Ejemplo </a:t>
            </a:r>
            <a:r>
              <a:rPr lang="es-DO" dirty="0" smtClean="0"/>
              <a:t>1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F5C7BA47-AA11-438F-9437-278153369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6157" y="34290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DO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3412D0CF-29D6-4A98-8E2B-775A5A883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7557" y="3665537"/>
            <a:ext cx="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DO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895BFC91-5DBE-44A0-A27F-88EF92B0C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6032" y="435927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DO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kumimoji="0" lang="es-DO" alt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DO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950698E6-2C67-4850-B72C-86CA2E24E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7557" y="4595812"/>
            <a:ext cx="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DO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28D4FF89-E7E1-4091-974F-04AEF03D2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157" y="5289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DO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kumimoji="0" lang="en-US" alt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3BFED1-2F66-433C-ADB2-266975EEA7DD}"/>
              </a:ext>
            </a:extLst>
          </p:cNvPr>
          <p:cNvSpPr txBox="1"/>
          <p:nvPr/>
        </p:nvSpPr>
        <p:spPr>
          <a:xfrm>
            <a:off x="771833" y="1427217"/>
            <a:ext cx="4572000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s-DO" dirty="0" smtClean="0">
                <a:latin typeface="Calibri" panose="020F0502020204030204" pitchFamily="34" charset="0"/>
                <a:cs typeface="Calibri" panose="020F0502020204030204" pitchFamily="34" charset="0"/>
              </a:rPr>
              <a:t>Al trasladar la parábola 1 dos unidades horizontalmente, ¿cuál será su nueva posición?</a:t>
            </a: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2B0484E-532F-4B35-9097-30C3DD81AE9A}"/>
              </a:ext>
            </a:extLst>
          </p:cNvPr>
          <p:cNvSpPr/>
          <p:nvPr/>
        </p:nvSpPr>
        <p:spPr>
          <a:xfrm>
            <a:off x="5876157" y="355600"/>
            <a:ext cx="3080379" cy="132802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es-DO" dirty="0" smtClean="0">
                <a:latin typeface="Calibri" panose="020F0502020204030204" pitchFamily="34" charset="0"/>
                <a:cs typeface="Calibri" panose="020F0502020204030204" pitchFamily="34" charset="0"/>
              </a:rPr>
              <a:t>Dominio</a:t>
            </a:r>
            <a:r>
              <a:rPr lang="es-DO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s-DO" dirty="0" smtClean="0">
                <a:latin typeface="Calibri" panose="020F0502020204030204" pitchFamily="34" charset="0"/>
                <a:cs typeface="Calibri" panose="020F0502020204030204" pitchFamily="34" charset="0"/>
              </a:rPr>
              <a:t>Geométrico</a:t>
            </a:r>
          </a:p>
          <a:p>
            <a:r>
              <a:rPr lang="es-DO" dirty="0" smtClean="0">
                <a:latin typeface="Calibri" panose="020F0502020204030204" pitchFamily="34" charset="0"/>
                <a:cs typeface="Calibri" panose="020F0502020204030204" pitchFamily="34" charset="0"/>
              </a:rPr>
              <a:t>Contenido: Transformaciones geométricas.</a:t>
            </a:r>
          </a:p>
          <a:p>
            <a:r>
              <a:rPr lang="es-DO" dirty="0" smtClean="0">
                <a:latin typeface="Calibri" panose="020F0502020204030204" pitchFamily="34" charset="0"/>
                <a:cs typeface="Calibri" panose="020F0502020204030204" pitchFamily="34" charset="0"/>
              </a:rPr>
              <a:t>Nivel </a:t>
            </a:r>
            <a:r>
              <a:rPr lang="es-DO" dirty="0">
                <a:latin typeface="Calibri" panose="020F0502020204030204" pitchFamily="34" charset="0"/>
                <a:cs typeface="Calibri" panose="020F0502020204030204" pitchFamily="34" charset="0"/>
              </a:rPr>
              <a:t>de complejidad: </a:t>
            </a:r>
            <a:r>
              <a:rPr lang="es-DO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s-DO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18303C5-83AC-447B-8525-E046657E3018}"/>
              </a:ext>
            </a:extLst>
          </p:cNvPr>
          <p:cNvSpPr/>
          <p:nvPr/>
        </p:nvSpPr>
        <p:spPr>
          <a:xfrm>
            <a:off x="390292" y="5431652"/>
            <a:ext cx="8653335" cy="1021554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es-DO" dirty="0" smtClean="0">
                <a:latin typeface="Calibri" panose="020F0502020204030204" pitchFamily="34" charset="0"/>
                <a:cs typeface="Calibri" panose="020F0502020204030204" pitchFamily="34" charset="0"/>
              </a:rPr>
              <a:t>La demanda del ítem requiere de la observación de una traslación o movimiento solo horizontal, el estudiante debe hacer un conteo de dos unidades, por lo que </a:t>
            </a:r>
            <a:r>
              <a:rPr lang="es-DO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la respuesta es la B.</a:t>
            </a:r>
            <a:endParaRPr lang="en-US" b="1" dirty="0"/>
          </a:p>
        </p:txBody>
      </p:sp>
      <p:pic>
        <p:nvPicPr>
          <p:cNvPr id="17" name="Imagen 1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966" y="2413305"/>
            <a:ext cx="3575993" cy="267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081908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217A7-4E29-48C7-BF60-4117654EC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DO" dirty="0"/>
              <a:t>Ejemplo 2</a:t>
            </a:r>
            <a:endParaRPr lang="en-US" dirty="0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F5C7BA47-AA11-438F-9437-278153369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6157" y="34290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DO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3412D0CF-29D6-4A98-8E2B-775A5A883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7557" y="3665537"/>
            <a:ext cx="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DO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895BFC91-5DBE-44A0-A27F-88EF92B0C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6032" y="435927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DO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kumimoji="0" lang="es-DO" alt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DO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950698E6-2C67-4850-B72C-86CA2E24E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7557" y="4595812"/>
            <a:ext cx="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DO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28D4FF89-E7E1-4091-974F-04AEF03D2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157" y="5289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DO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kumimoji="0" lang="en-US" alt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2B0484E-532F-4B35-9097-30C3DD81AE9A}"/>
              </a:ext>
            </a:extLst>
          </p:cNvPr>
          <p:cNvSpPr/>
          <p:nvPr/>
        </p:nvSpPr>
        <p:spPr>
          <a:xfrm>
            <a:off x="5959618" y="130993"/>
            <a:ext cx="3045994" cy="132802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es-DO" dirty="0" smtClean="0">
                <a:latin typeface="Calibri" panose="020F0502020204030204" pitchFamily="34" charset="0"/>
                <a:cs typeface="Calibri" panose="020F0502020204030204" pitchFamily="34" charset="0"/>
              </a:rPr>
              <a:t>Dominio</a:t>
            </a:r>
            <a:r>
              <a:rPr lang="es-DO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s-DO" dirty="0" smtClean="0">
                <a:latin typeface="Calibri" panose="020F0502020204030204" pitchFamily="34" charset="0"/>
                <a:cs typeface="Calibri" panose="020F0502020204030204" pitchFamily="34" charset="0"/>
              </a:rPr>
              <a:t>Algebraico</a:t>
            </a:r>
          </a:p>
          <a:p>
            <a:r>
              <a:rPr lang="es-DO" dirty="0" smtClean="0">
                <a:latin typeface="Calibri" panose="020F0502020204030204" pitchFamily="34" charset="0"/>
                <a:cs typeface="Calibri" panose="020F0502020204030204" pitchFamily="34" charset="0"/>
              </a:rPr>
              <a:t>Contenido: Sistemas de ecuaciones e inecuaciones</a:t>
            </a:r>
            <a:endParaRPr lang="es-DO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DO" dirty="0">
                <a:latin typeface="Calibri" panose="020F0502020204030204" pitchFamily="34" charset="0"/>
                <a:cs typeface="Calibri" panose="020F0502020204030204" pitchFamily="34" charset="0"/>
              </a:rPr>
              <a:t>Nivel de complejidad: </a:t>
            </a:r>
            <a:r>
              <a:rPr lang="es-DO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s-DO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18303C5-83AC-447B-8525-E046657E3018}"/>
              </a:ext>
            </a:extLst>
          </p:cNvPr>
          <p:cNvSpPr/>
          <p:nvPr/>
        </p:nvSpPr>
        <p:spPr>
          <a:xfrm>
            <a:off x="375274" y="5393193"/>
            <a:ext cx="8441467" cy="1328021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es-DO" dirty="0"/>
              <a:t>La tarea que demanda el ítem es escribir la ecuación correspondiente a la expresión 2 aguacates y 3 naranjas por 95 pesos como 2a+3n=95 y de forma similar la segunda ecuación 5a + 2n = 210, formando el sistema que aparece en la </a:t>
            </a:r>
            <a:r>
              <a:rPr lang="es-DO" b="1" dirty="0"/>
              <a:t>opción A, que es la correcta.</a:t>
            </a:r>
            <a:endParaRPr lang="en-US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3E8AC4-E03D-40BE-9300-ABB129963E8F}"/>
              </a:ext>
            </a:extLst>
          </p:cNvPr>
          <p:cNvSpPr txBox="1"/>
          <p:nvPr/>
        </p:nvSpPr>
        <p:spPr>
          <a:xfrm>
            <a:off x="481731" y="1448369"/>
            <a:ext cx="7850455" cy="1477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DO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Analiza la situación: Pedro vende 2 aguacates y 3 naranjas por 95 pesos y luego vende a los mismos precios 5 aguacates y 2 naranjas por 210 pesos.</a:t>
            </a:r>
            <a:r>
              <a:rPr lang="en-US" altLang="en-US" sz="800" dirty="0">
                <a:solidFill>
                  <a:schemeClr val="tx1"/>
                </a:solidFill>
                <a:latin typeface="Arial" panose="020B0604020202020204" pitchFamily="34" charset="0"/>
              </a:rPr>
              <a:t>  </a:t>
            </a:r>
            <a:r>
              <a:rPr kumimoji="0" lang="es-DO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Si llamamos “a” al precio de un aguacate y “n” al precio de una naranja, ¿cuál de los siguientes sistemas de ecuaciones plantea matemáticamente la situación?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1" name="Imagen 20"/>
          <p:cNvPicPr/>
          <p:nvPr/>
        </p:nvPicPr>
        <p:blipFill rotWithShape="1">
          <a:blip r:embed="rId2"/>
          <a:srcRect l="52741" t="32001" r="35618" b="36625"/>
          <a:stretch/>
        </p:blipFill>
        <p:spPr bwMode="auto">
          <a:xfrm>
            <a:off x="1027166" y="2894330"/>
            <a:ext cx="1581150" cy="23952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8307548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79F4B-ABAC-5C4C-B0D1-C227CF28A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2926" y="355600"/>
            <a:ext cx="5953873" cy="878808"/>
          </a:xfrm>
        </p:spPr>
        <p:txBody>
          <a:bodyPr>
            <a:normAutofit/>
          </a:bodyPr>
          <a:lstStyle/>
          <a:p>
            <a:r>
              <a:rPr lang="es-ES" dirty="0"/>
              <a:t>PROPÓSITO</a:t>
            </a:r>
            <a:endParaRPr lang="en-D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5922ED-9720-814B-A87E-C7DF7BEBB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4233" y="1672367"/>
            <a:ext cx="6907160" cy="44309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DO" altLang="ko-KR" sz="2800" dirty="0">
                <a:latin typeface="Calibri" panose="020F0502020204030204" pitchFamily="34" charset="0"/>
                <a:cs typeface="Arial" pitchFamily="34" charset="0"/>
              </a:rPr>
              <a:t>Compartir con la comunidad educativa, especialmente con los </a:t>
            </a:r>
            <a:r>
              <a:rPr lang="es-DO" altLang="ko-KR" sz="2800" dirty="0" smtClean="0">
                <a:latin typeface="Calibri" panose="020F0502020204030204" pitchFamily="34" charset="0"/>
                <a:cs typeface="Arial" pitchFamily="34" charset="0"/>
              </a:rPr>
              <a:t>docentes, </a:t>
            </a:r>
            <a:r>
              <a:rPr lang="es-DO" altLang="ko-KR" sz="2800" dirty="0">
                <a:latin typeface="Calibri" panose="020F0502020204030204" pitchFamily="34" charset="0"/>
                <a:cs typeface="Arial" pitchFamily="34" charset="0"/>
              </a:rPr>
              <a:t>las características de </a:t>
            </a:r>
            <a:r>
              <a:rPr lang="es-DO" altLang="ko-KR" sz="2800" dirty="0" smtClean="0">
                <a:latin typeface="Calibri" panose="020F0502020204030204" pitchFamily="34" charset="0"/>
                <a:cs typeface="Arial" pitchFamily="34" charset="0"/>
              </a:rPr>
              <a:t>las “Pruebas Nacionales de Matemática 2022” </a:t>
            </a:r>
            <a:r>
              <a:rPr lang="es-DO" altLang="ko-KR" sz="2800" dirty="0">
                <a:latin typeface="Calibri" panose="020F0502020204030204" pitchFamily="34" charset="0"/>
                <a:cs typeface="Arial" pitchFamily="34" charset="0"/>
              </a:rPr>
              <a:t>para </a:t>
            </a:r>
            <a:r>
              <a:rPr lang="es-DO" altLang="ko-KR" sz="2800" dirty="0" smtClean="0">
                <a:latin typeface="Calibri" panose="020F0502020204030204" pitchFamily="34" charset="0"/>
                <a:cs typeface="Arial" pitchFamily="34" charset="0"/>
              </a:rPr>
              <a:t>que, antes </a:t>
            </a:r>
            <a:r>
              <a:rPr lang="es-DO" altLang="ko-KR" sz="2800" dirty="0">
                <a:latin typeface="Calibri" panose="020F0502020204030204" pitchFamily="34" charset="0"/>
                <a:cs typeface="Arial" pitchFamily="34" charset="0"/>
              </a:rPr>
              <a:t>de su </a:t>
            </a:r>
            <a:r>
              <a:rPr lang="es-DO" altLang="ko-KR" sz="2800" dirty="0" smtClean="0">
                <a:latin typeface="Calibri" panose="020F0502020204030204" pitchFamily="34" charset="0"/>
                <a:cs typeface="Arial" pitchFamily="34" charset="0"/>
              </a:rPr>
              <a:t>aplicación, estén </a:t>
            </a:r>
            <a:r>
              <a:rPr lang="es-DO" altLang="ko-KR" sz="2800" dirty="0">
                <a:latin typeface="Calibri" panose="020F0502020204030204" pitchFamily="34" charset="0"/>
                <a:cs typeface="Arial" pitchFamily="34" charset="0"/>
              </a:rPr>
              <a:t>familiarizados con las pruebas </a:t>
            </a:r>
            <a:r>
              <a:rPr lang="es-DO" altLang="ko-KR" sz="2800" dirty="0" smtClean="0">
                <a:latin typeface="Calibri" panose="020F0502020204030204" pitchFamily="34" charset="0"/>
                <a:cs typeface="Arial" pitchFamily="34" charset="0"/>
              </a:rPr>
              <a:t>y los ajustes que éstas presentan de modo que el proceso de evaluación sea más justo.</a:t>
            </a:r>
          </a:p>
          <a:p>
            <a:pPr marL="0" indent="0" algn="just">
              <a:buNone/>
            </a:pPr>
            <a:endParaRPr lang="es-DO" altLang="ko-KR" sz="2800" dirty="0">
              <a:latin typeface="Calibri" panose="020F0502020204030204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n-US" altLang="ko-KR" sz="2800" dirty="0">
              <a:latin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46571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217A7-4E29-48C7-BF60-4117654EC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DO" dirty="0"/>
              <a:t>Ejemplo 3</a:t>
            </a:r>
            <a:endParaRPr lang="en-US" dirty="0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F5C7BA47-AA11-438F-9437-278153369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6157" y="34290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DO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3412D0CF-29D6-4A98-8E2B-775A5A883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7557" y="3665537"/>
            <a:ext cx="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DO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895BFC91-5DBE-44A0-A27F-88EF92B0C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6032" y="435927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DO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kumimoji="0" lang="es-DO" alt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DO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950698E6-2C67-4850-B72C-86CA2E24E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7557" y="4595812"/>
            <a:ext cx="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DO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28D4FF89-E7E1-4091-974F-04AEF03D2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157" y="5289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DO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kumimoji="0" lang="en-US" alt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03BFED1-2F66-433C-ADB2-266975EEA7DD}"/>
                  </a:ext>
                </a:extLst>
              </p:cNvPr>
              <p:cNvSpPr txBox="1"/>
              <p:nvPr/>
            </p:nvSpPr>
            <p:spPr>
              <a:xfrm>
                <a:off x="1165971" y="1407875"/>
                <a:ext cx="5104324" cy="369331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r>
                  <a:rPr lang="es-DO" dirty="0" smtClean="0">
                    <a:latin typeface="Calibri" panose="020F0502020204030204" pitchFamily="34" charset="0"/>
                  </a:rPr>
                  <a:t>¿Para cuáles valores de x,  p(x)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DO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DO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D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DO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s-DO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DO" b="0" i="1" smtClean="0">
                        <a:latin typeface="Cambria Math" panose="02040503050406030204" pitchFamily="18" charset="0"/>
                      </a:rPr>
                      <m:t> −12   </m:t>
                    </m:r>
                  </m:oMath>
                </a14:m>
                <a:r>
                  <a:rPr lang="en-US" dirty="0" smtClean="0"/>
                  <a:t>es igual a cero?</a:t>
                </a:r>
              </a:p>
              <a:p>
                <a:endParaRPr lang="en-US" dirty="0"/>
              </a:p>
              <a:p>
                <a:pPr marL="342900" indent="-342900">
                  <a:buAutoNum type="alphaUcParenR"/>
                </a:pPr>
                <a14:m>
                  <m:oMath xmlns:m="http://schemas.openxmlformats.org/officeDocument/2006/math">
                    <m:r>
                      <a:rPr lang="es-DO" b="0" i="1" smtClean="0">
                        <a:latin typeface="Cambria Math" panose="02040503050406030204" pitchFamily="18" charset="0"/>
                      </a:rPr>
                      <m:t>−3 </m:t>
                    </m:r>
                    <m:r>
                      <a:rPr lang="es-DO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DO" b="0" i="1" smtClean="0">
                        <a:latin typeface="Cambria Math" panose="02040503050406030204" pitchFamily="18" charset="0"/>
                      </a:rPr>
                      <m:t> −4</m:t>
                    </m:r>
                  </m:oMath>
                </a14:m>
                <a:endParaRPr lang="en-US" dirty="0" smtClean="0"/>
              </a:p>
              <a:p>
                <a:pPr marL="342900" indent="-342900">
                  <a:buAutoNum type="alphaUcParenR"/>
                </a:pPr>
                <a:endParaRPr lang="en-US" dirty="0" smtClean="0"/>
              </a:p>
              <a:p>
                <a:pPr marL="342900" indent="-342900">
                  <a:buFontTx/>
                  <a:buAutoNum type="alphaUcParenR"/>
                </a:pPr>
                <a14:m>
                  <m:oMath xmlns:m="http://schemas.openxmlformats.org/officeDocument/2006/math">
                    <m:r>
                      <a:rPr lang="es-DO" i="1">
                        <a:latin typeface="Cambria Math" panose="02040503050406030204" pitchFamily="18" charset="0"/>
                      </a:rPr>
                      <m:t>3 </m:t>
                    </m:r>
                    <m:r>
                      <a:rPr lang="es-DO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DO" i="1">
                        <a:latin typeface="Cambria Math" panose="02040503050406030204" pitchFamily="18" charset="0"/>
                      </a:rPr>
                      <m:t> −4</m:t>
                    </m:r>
                  </m:oMath>
                </a14:m>
                <a:endParaRPr lang="en-US" dirty="0" smtClean="0"/>
              </a:p>
              <a:p>
                <a:pPr marL="342900" indent="-342900">
                  <a:buFontTx/>
                  <a:buAutoNum type="alphaUcParenR"/>
                </a:pPr>
                <a:endParaRPr lang="en-US" dirty="0" smtClean="0"/>
              </a:p>
              <a:p>
                <a:pPr marL="342900" indent="-342900">
                  <a:buFontTx/>
                  <a:buAutoNum type="alphaUcParenR"/>
                </a:pPr>
                <a14:m>
                  <m:oMath xmlns:m="http://schemas.openxmlformats.org/officeDocument/2006/math">
                    <m:r>
                      <a:rPr lang="es-DO" i="1">
                        <a:latin typeface="Cambria Math" panose="02040503050406030204" pitchFamily="18" charset="0"/>
                      </a:rPr>
                      <m:t>3 </m:t>
                    </m:r>
                    <m:r>
                      <a:rPr lang="es-DO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DO" i="1">
                        <a:latin typeface="Cambria Math" panose="02040503050406030204" pitchFamily="18" charset="0"/>
                      </a:rPr>
                      <m:t> 4</m:t>
                    </m:r>
                  </m:oMath>
                </a14:m>
                <a:endParaRPr lang="en-US" dirty="0" smtClean="0"/>
              </a:p>
              <a:p>
                <a:pPr marL="342900" indent="-342900">
                  <a:buFontTx/>
                  <a:buAutoNum type="alphaUcParenR"/>
                </a:pPr>
                <a:endParaRPr lang="en-US" dirty="0"/>
              </a:p>
              <a:p>
                <a:pPr marL="342900" indent="-342900">
                  <a:buFontTx/>
                  <a:buAutoNum type="alphaUcParenR"/>
                </a:pPr>
                <a14:m>
                  <m:oMath xmlns:m="http://schemas.openxmlformats.org/officeDocument/2006/math">
                    <m:r>
                      <a:rPr lang="es-DO" i="1">
                        <a:latin typeface="Cambria Math" panose="02040503050406030204" pitchFamily="18" charset="0"/>
                      </a:rPr>
                      <m:t>−3 </m:t>
                    </m:r>
                    <m:r>
                      <a:rPr lang="es-DO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DO" i="1">
                        <a:latin typeface="Cambria Math" panose="02040503050406030204" pitchFamily="18" charset="0"/>
                      </a:rPr>
                      <m:t> 4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342900" indent="-342900">
                  <a:buAutoNum type="alphaUcParenR"/>
                </a:pPr>
                <a:endParaRPr lang="en-US" dirty="0" smtClean="0"/>
              </a:p>
              <a:p>
                <a:pPr marL="342900" indent="-342900">
                  <a:buAutoNum type="alphaUcParenR"/>
                </a:pPr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03BFED1-2F66-433C-ADB2-266975EEA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971" y="1407875"/>
                <a:ext cx="5104324" cy="3693319"/>
              </a:xfrm>
              <a:prstGeom prst="rect">
                <a:avLst/>
              </a:prstGeom>
              <a:blipFill>
                <a:blip r:embed="rId3"/>
                <a:stretch>
                  <a:fillRect l="-955" t="-115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s-D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2B0484E-532F-4B35-9097-30C3DD81AE9A}"/>
              </a:ext>
            </a:extLst>
          </p:cNvPr>
          <p:cNvSpPr/>
          <p:nvPr/>
        </p:nvSpPr>
        <p:spPr>
          <a:xfrm>
            <a:off x="6091945" y="192904"/>
            <a:ext cx="2594854" cy="132802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es-DO" dirty="0" smtClean="0">
                <a:latin typeface="Calibri" panose="020F0502020204030204" pitchFamily="34" charset="0"/>
                <a:cs typeface="Calibri" panose="020F0502020204030204" pitchFamily="34" charset="0"/>
              </a:rPr>
              <a:t>Dominio: Algebraico. </a:t>
            </a:r>
          </a:p>
          <a:p>
            <a:r>
              <a:rPr lang="es-DO" dirty="0" smtClean="0">
                <a:latin typeface="Calibri" panose="020F0502020204030204" pitchFamily="34" charset="0"/>
                <a:cs typeface="Calibri" panose="020F0502020204030204" pitchFamily="34" charset="0"/>
              </a:rPr>
              <a:t>Contenido: Ecuaciones e inecuaciones.</a:t>
            </a:r>
            <a:endParaRPr lang="es-DO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DO" dirty="0">
                <a:latin typeface="Calibri" panose="020F0502020204030204" pitchFamily="34" charset="0"/>
                <a:cs typeface="Calibri" panose="020F0502020204030204" pitchFamily="34" charset="0"/>
              </a:rPr>
              <a:t>Nivel de complejidad: </a:t>
            </a:r>
            <a:r>
              <a:rPr lang="es-DO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s-DO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18303C5-83AC-447B-8525-E046657E3018}"/>
              </a:ext>
            </a:extLst>
          </p:cNvPr>
          <p:cNvSpPr/>
          <p:nvPr/>
        </p:nvSpPr>
        <p:spPr>
          <a:xfrm>
            <a:off x="869928" y="4219657"/>
            <a:ext cx="7413639" cy="1763075"/>
          </a:xfrm>
          <a:prstGeom prst="roundRect">
            <a:avLst>
              <a:gd name="adj" fmla="val 28242"/>
            </a:avLst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es-DO" dirty="0"/>
              <a:t>La tarea del ítem requiere que los estudiantes igualen a cero el polinomio formando una ecuación de segundo grado y resolviendo ésta por uno de los métodos </a:t>
            </a:r>
            <a:r>
              <a:rPr lang="es-DO" dirty="0" smtClean="0"/>
              <a:t>conocidos.</a:t>
            </a:r>
          </a:p>
          <a:p>
            <a:r>
              <a:rPr lang="es-DO" dirty="0"/>
              <a:t>A</a:t>
            </a:r>
            <a:r>
              <a:rPr lang="es-DO" dirty="0" smtClean="0"/>
              <a:t>l factorizar, por ejemplo, (x - 4)(x + 3)=0  igualando a cero cada factor x = 4; x = -3 siendo la correcta la </a:t>
            </a:r>
            <a:r>
              <a:rPr lang="es-DO" b="1" dirty="0" smtClean="0"/>
              <a:t>alternativa 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91904542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217A7-4E29-48C7-BF60-4117654EC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DO" dirty="0"/>
              <a:t>Ejemplo </a:t>
            </a:r>
            <a:r>
              <a:rPr lang="es-DO" dirty="0" smtClean="0"/>
              <a:t>4</a:t>
            </a:r>
            <a:endParaRPr lang="en-US" dirty="0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F5C7BA47-AA11-438F-9437-278153369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6157" y="34290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DO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3412D0CF-29D6-4A98-8E2B-775A5A883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7557" y="3665537"/>
            <a:ext cx="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DO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895BFC91-5DBE-44A0-A27F-88EF92B0C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6032" y="435927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DO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kumimoji="0" lang="es-DO" alt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DO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950698E6-2C67-4850-B72C-86CA2E24E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7557" y="4595812"/>
            <a:ext cx="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DO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95896" y="1626538"/>
            <a:ext cx="7643487" cy="266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D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el momento que un avión de reconocimiento está a 2,000 metros sobre su portaaviones detecta un buque, como se representa en el gráfico. Se puede asegurar que la distancia entre el buque y el portaaviones es</a:t>
            </a:r>
            <a:endParaRPr lang="es-DO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SzPts val="1100"/>
              <a:buFont typeface="+mj-lt"/>
              <a:buAutoNum type="alphaUcParenR"/>
            </a:pPr>
            <a:r>
              <a:rPr lang="es-D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más de 3,000 m</a:t>
            </a:r>
            <a:endParaRPr lang="es-DO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SzPts val="1100"/>
              <a:buFont typeface="+mj-lt"/>
              <a:buAutoNum type="alphaUcParenR"/>
            </a:pPr>
            <a:r>
              <a:rPr lang="es-D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exactamente 3,000 m</a:t>
            </a:r>
            <a:endParaRPr lang="es-DO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SzPts val="1100"/>
              <a:buFont typeface="+mj-lt"/>
              <a:buAutoNum type="alphaUcParenR"/>
            </a:pPr>
            <a:r>
              <a:rPr lang="es-D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exactamente 2,000 m</a:t>
            </a:r>
            <a:endParaRPr lang="es-DO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100"/>
              <a:buFont typeface="+mj-lt"/>
              <a:buAutoNum type="alphaUcParenR"/>
            </a:pPr>
            <a:r>
              <a:rPr lang="es-D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menos de 2,000 m</a:t>
            </a:r>
            <a:endParaRPr lang="es-DO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DO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DO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Imagen 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326" y="2854006"/>
            <a:ext cx="3548907" cy="2036573"/>
          </a:xfrm>
          <a:prstGeom prst="rect">
            <a:avLst/>
          </a:prstGeom>
        </p:spPr>
      </p:pic>
      <p:sp>
        <p:nvSpPr>
          <p:cNvPr id="20" name="Rectangle: Rounded Corners 4">
            <a:extLst>
              <a:ext uri="{FF2B5EF4-FFF2-40B4-BE49-F238E27FC236}">
                <a16:creationId xmlns:a16="http://schemas.microsoft.com/office/drawing/2014/main" id="{418303C5-83AC-447B-8525-E046657E3018}"/>
              </a:ext>
            </a:extLst>
          </p:cNvPr>
          <p:cNvSpPr/>
          <p:nvPr/>
        </p:nvSpPr>
        <p:spPr>
          <a:xfrm>
            <a:off x="548261" y="3879981"/>
            <a:ext cx="4472065" cy="2938460"/>
          </a:xfrm>
          <a:prstGeom prst="roundRect">
            <a:avLst>
              <a:gd name="adj" fmla="val 28242"/>
            </a:avLst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es-DO" sz="1400" dirty="0" smtClean="0"/>
              <a:t>Para resolver correctamente esta pregunta se debe plantear la relación entre el cateto opuesto que es 2000m y el cateto adyacente que le podemos llamar x, entonces despejar x </a:t>
            </a:r>
          </a:p>
          <a:p>
            <a:endParaRPr lang="es-DO" sz="1400" dirty="0" smtClean="0"/>
          </a:p>
          <a:p>
            <a:endParaRPr lang="es-DO" sz="1400" dirty="0" smtClean="0"/>
          </a:p>
          <a:p>
            <a:endParaRPr lang="es-DO" sz="1400" dirty="0"/>
          </a:p>
          <a:p>
            <a:endParaRPr lang="es-DO" sz="1400" dirty="0" smtClean="0"/>
          </a:p>
          <a:p>
            <a:endParaRPr lang="es-DO" sz="1400" dirty="0"/>
          </a:p>
          <a:p>
            <a:r>
              <a:rPr lang="es-DO" sz="1400" dirty="0" smtClean="0"/>
              <a:t>Lo cual será mayor de 3,000 m   </a:t>
            </a:r>
          </a:p>
          <a:p>
            <a:r>
              <a:rPr lang="es-DO" sz="1400" b="1" dirty="0" smtClean="0"/>
              <a:t>Respuesta </a:t>
            </a:r>
            <a:r>
              <a:rPr lang="es-DO" sz="1400" b="1" smtClean="0"/>
              <a:t>correcta A.</a:t>
            </a:r>
            <a:endParaRPr lang="en-US" sz="1400" b="1" dirty="0"/>
          </a:p>
        </p:txBody>
      </p:sp>
      <p:sp>
        <p:nvSpPr>
          <p:cNvPr id="21" name="Rectangle: Rounded Corners 3">
            <a:extLst>
              <a:ext uri="{FF2B5EF4-FFF2-40B4-BE49-F238E27FC236}">
                <a16:creationId xmlns:a16="http://schemas.microsoft.com/office/drawing/2014/main" id="{C2B0484E-532F-4B35-9097-30C3DD81AE9A}"/>
              </a:ext>
            </a:extLst>
          </p:cNvPr>
          <p:cNvSpPr/>
          <p:nvPr/>
        </p:nvSpPr>
        <p:spPr>
          <a:xfrm>
            <a:off x="5568966" y="150900"/>
            <a:ext cx="3508532" cy="132802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es-DO" dirty="0" smtClean="0">
                <a:latin typeface="Calibri" panose="020F0502020204030204" pitchFamily="34" charset="0"/>
                <a:cs typeface="Calibri" panose="020F0502020204030204" pitchFamily="34" charset="0"/>
              </a:rPr>
              <a:t>Dominio: Trigonométrico. </a:t>
            </a:r>
          </a:p>
          <a:p>
            <a:r>
              <a:rPr lang="es-DO" dirty="0" smtClean="0">
                <a:latin typeface="Calibri" panose="020F0502020204030204" pitchFamily="34" charset="0"/>
                <a:cs typeface="Calibri" panose="020F0502020204030204" pitchFamily="34" charset="0"/>
              </a:rPr>
              <a:t>Contenido: Resolución de triángulos.</a:t>
            </a:r>
            <a:endParaRPr lang="es-DO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DO" dirty="0">
                <a:latin typeface="Calibri" panose="020F0502020204030204" pitchFamily="34" charset="0"/>
                <a:cs typeface="Calibri" panose="020F0502020204030204" pitchFamily="34" charset="0"/>
              </a:rPr>
              <a:t>Nivel de complejidad: </a:t>
            </a:r>
            <a:r>
              <a:rPr lang="es-DO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s-DO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Imagen 21"/>
          <p:cNvPicPr/>
          <p:nvPr/>
        </p:nvPicPr>
        <p:blipFill rotWithShape="1">
          <a:blip r:embed="rId4"/>
          <a:srcRect l="39688" t="44752" r="45129" b="37529"/>
          <a:stretch/>
        </p:blipFill>
        <p:spPr bwMode="auto">
          <a:xfrm>
            <a:off x="1558323" y="5249363"/>
            <a:ext cx="1334539" cy="8752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27794828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E07B1-1AC8-43E9-9B4E-B960D336A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REPORTE DE RESULTADOS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1060930" y="2049184"/>
            <a:ext cx="7767185" cy="3507341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es-ES" dirty="0"/>
              <a:t>Cada estudiante recibe directamente los resultados </a:t>
            </a:r>
            <a:r>
              <a:rPr lang="es-ES" dirty="0" smtClean="0"/>
              <a:t>a través de la publicación en internet en la página del Minerd. Los centros educativos también reciben los resultados en las actas de pruebas nacionales. </a:t>
            </a:r>
          </a:p>
          <a:p>
            <a:endParaRPr lang="es-ES" dirty="0" smtClean="0"/>
          </a:p>
          <a:p>
            <a:r>
              <a:rPr lang="es-ES" dirty="0" smtClean="0"/>
              <a:t>Los estudiantes que aprueban acceden a su certificación en línea.</a:t>
            </a:r>
          </a:p>
          <a:p>
            <a:endParaRPr lang="es-ES" b="1" dirty="0" smtClean="0"/>
          </a:p>
          <a:p>
            <a:r>
              <a:rPr lang="es-ES" dirty="0" smtClean="0"/>
              <a:t>Además</a:t>
            </a:r>
            <a:r>
              <a:rPr lang="es-ES" dirty="0"/>
              <a:t>,  la Dirección de Evaluación de la Calidad </a:t>
            </a:r>
            <a:r>
              <a:rPr lang="es-ES" dirty="0" smtClean="0"/>
              <a:t>publica un </a:t>
            </a:r>
            <a:r>
              <a:rPr lang="es-ES" dirty="0"/>
              <a:t>Informe Nacional donde se presenta un análisis de los resultados por asignatura, sector, zona, sexo, distritos, regionales. Se presentan puntajes promedios y porcentajes de aprobados. </a:t>
            </a:r>
            <a:endParaRPr lang="es-DO" dirty="0"/>
          </a:p>
          <a:p>
            <a:endParaRPr lang="es-DO" sz="2000" dirty="0"/>
          </a:p>
        </p:txBody>
      </p:sp>
      <p:pic>
        <p:nvPicPr>
          <p:cNvPr id="7" name="Imagen 6" descr="Estudiante Que Recibe El Diploma Después De La Graduación Fotos, Retratos,  Imágenes Y Fotografía De Archivo Libres De Derecho. Image 81893664.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3" t="15059" r="16921" b="46107"/>
          <a:stretch/>
        </p:blipFill>
        <p:spPr bwMode="auto">
          <a:xfrm>
            <a:off x="3865058" y="1138516"/>
            <a:ext cx="1811363" cy="9113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34036968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DO" sz="2800" dirty="0" smtClean="0"/>
              <a:t>PARA AMPLIAR INFORMACIÓN </a:t>
            </a:r>
            <a:endParaRPr lang="es-DO" sz="28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DO" sz="1600" dirty="0" smtClean="0"/>
              <a:t>Para más información consulta: </a:t>
            </a:r>
          </a:p>
          <a:p>
            <a:pPr marL="0" indent="0">
              <a:buNone/>
            </a:pPr>
            <a:endParaRPr lang="es-DO" sz="1600" dirty="0" smtClean="0"/>
          </a:p>
          <a:p>
            <a:pPr marL="0" indent="0">
              <a:buNone/>
            </a:pPr>
            <a:r>
              <a:rPr lang="es-DO" sz="1600" dirty="0">
                <a:hlinkClick r:id="rId2"/>
              </a:rPr>
              <a:t>https://</a:t>
            </a:r>
            <a:r>
              <a:rPr lang="es-DO" sz="1600" dirty="0" smtClean="0">
                <a:hlinkClick r:id="rId2"/>
              </a:rPr>
              <a:t>ministeriodeeducacion.gob.do/sobre-nosotros/areas-institucionales/direccion-de-evaluacion-de-la-calidad</a:t>
            </a:r>
            <a:endParaRPr lang="es-DO" sz="1600" dirty="0" smtClean="0"/>
          </a:p>
          <a:p>
            <a:pPr marL="0" indent="0">
              <a:buNone/>
            </a:pPr>
            <a:endParaRPr lang="es-DO" sz="1600" dirty="0" smtClean="0"/>
          </a:p>
          <a:p>
            <a:pPr lvl="0" algn="just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s-MX" sz="1600" dirty="0">
                <a:latin typeface="Tahoma" panose="020B0604030504040204" pitchFamily="34" charset="0"/>
                <a:ea typeface="Times New Roman" panose="02020603050405020304" pitchFamily="18" charset="0"/>
              </a:rPr>
              <a:t>MARCO DE PRUEBAS NACIONALES:</a:t>
            </a:r>
            <a:endParaRPr lang="es-DO" sz="1600" dirty="0"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s-MX" sz="1600" u="sng" dirty="0">
                <a:solidFill>
                  <a:srgbClr val="0563C1"/>
                </a:solidFill>
                <a:latin typeface="Tahoma" panose="020B0604030504040204" pitchFamily="34" charset="0"/>
                <a:ea typeface="Times New Roman" panose="02020603050405020304" pitchFamily="18" charset="0"/>
                <a:hlinkClick r:id="rId3"/>
              </a:rPr>
              <a:t>https://www.ministeriodeeducacion.gob.do/docs/manuales/yZxQ-manual-marco-teorico-conceptual-de-las-pruebas-nacionalespdf.pdf</a:t>
            </a:r>
            <a:endParaRPr lang="es-DO" sz="1600" dirty="0"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s-MX" sz="1600" dirty="0">
                <a:latin typeface="Tahoma" panose="020B0604030504040204" pitchFamily="34" charset="0"/>
                <a:ea typeface="Times New Roman" panose="02020603050405020304" pitchFamily="18" charset="0"/>
              </a:rPr>
              <a:t> </a:t>
            </a:r>
            <a:endParaRPr lang="es-DO" sz="1600" dirty="0"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s-MX" sz="1600" dirty="0">
                <a:latin typeface="Tahoma" panose="020B0604030504040204" pitchFamily="34" charset="0"/>
                <a:ea typeface="Times New Roman" panose="02020603050405020304" pitchFamily="18" charset="0"/>
              </a:rPr>
              <a:t>NUEVO MARCO DE REFERENCIA DE PRUEBAS NACIONALES COMENZANDO EN 2023 </a:t>
            </a:r>
            <a:endParaRPr lang="es-DO" sz="1600" dirty="0"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MX" sz="1600" u="sng" dirty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https://www.ministeriodeeducacion.gob.do/docs/direccion-de-evaluacion-de-la-calidad/Tw3M-marco-de-referencia-pruebas-nacionales-de-2do-ciclo-de-secundariapdf.pdf</a:t>
            </a:r>
            <a:endParaRPr lang="es-DO" sz="1600" dirty="0"/>
          </a:p>
        </p:txBody>
      </p:sp>
    </p:spTree>
    <p:extLst>
      <p:ext uri="{BB962C8B-B14F-4D97-AF65-F5344CB8AC3E}">
        <p14:creationId xmlns:p14="http://schemas.microsoft.com/office/powerpoint/2010/main" val="1831267190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72049-0DC5-4D04-A264-8F6E5A6E9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DO" sz="3200" dirty="0" smtClean="0"/>
              <a:t>REFERENCIAS BIBLIOGRÁFICAS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B285FA-F8BE-4A68-BFCF-414A8C23F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3324" y="1923394"/>
            <a:ext cx="8229600" cy="4525963"/>
          </a:xfrm>
        </p:spPr>
        <p:txBody>
          <a:bodyPr>
            <a:normAutofit/>
          </a:bodyPr>
          <a:lstStyle/>
          <a:p>
            <a:r>
              <a:rPr lang="es-DO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Minerd</a:t>
            </a:r>
            <a:r>
              <a:rPr lang="es-DO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DO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(2011). </a:t>
            </a:r>
            <a:r>
              <a:rPr lang="es-DO" sz="1600" i="1" dirty="0">
                <a:latin typeface="Calibri" panose="020F0502020204030204" pitchFamily="34" charset="0"/>
                <a:cs typeface="Calibri" panose="020F0502020204030204" pitchFamily="34" charset="0"/>
              </a:rPr>
              <a:t>Marco teórico conceptual de las Pruebas Nacionales. </a:t>
            </a:r>
            <a:r>
              <a:rPr lang="es-DO" sz="1600" dirty="0">
                <a:latin typeface="Calibri" panose="020F0502020204030204" pitchFamily="34" charset="0"/>
                <a:cs typeface="Calibri" panose="020F0502020204030204" pitchFamily="34" charset="0"/>
              </a:rPr>
              <a:t>Disponible en </a:t>
            </a:r>
            <a:r>
              <a:rPr lang="es-DO" sz="16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https://www.ministeriodeeducacion.gob.do/docs/manuales/yZxQ-manual-marco-teorico-conceptual-de-las-pruebas-nacionalespdf.pdf</a:t>
            </a:r>
            <a:endParaRPr lang="es-DO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DO" sz="1600" dirty="0">
                <a:latin typeface="Calibri" panose="020F0502020204030204" pitchFamily="34" charset="0"/>
                <a:cs typeface="Calibri" panose="020F0502020204030204" pitchFamily="34" charset="0"/>
              </a:rPr>
              <a:t>Minerd (2017). </a:t>
            </a:r>
            <a:r>
              <a:rPr lang="es-DO" sz="1600" i="1" dirty="0">
                <a:latin typeface="Calibri" panose="020F0502020204030204" pitchFamily="34" charset="0"/>
                <a:cs typeface="Calibri" panose="020F0502020204030204" pitchFamily="34" charset="0"/>
              </a:rPr>
              <a:t>Informe curricular Pruebas Nacionales 2017. Matemática</a:t>
            </a:r>
            <a:r>
              <a:rPr lang="es-DO" sz="1600" dirty="0">
                <a:latin typeface="Calibri" panose="020F0502020204030204" pitchFamily="34" charset="0"/>
                <a:cs typeface="Calibri" panose="020F0502020204030204" pitchFamily="34" charset="0"/>
              </a:rPr>
              <a:t>. Disponible en </a:t>
            </a:r>
            <a:r>
              <a:rPr lang="es-DO" sz="16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https://www.ministeriodeeducacion.gob.do/docs/direccion-de-evaluacion-de-la-calidad/14Eg-informe-curricular-de-pruebas-nacionales-matematica-2017-vf2pdf.pdf</a:t>
            </a:r>
            <a:r>
              <a:rPr lang="es-DO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s-DO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Minerd </a:t>
            </a:r>
            <a:r>
              <a:rPr lang="es-DO" sz="1600" dirty="0">
                <a:latin typeface="Calibri" panose="020F0502020204030204" pitchFamily="34" charset="0"/>
                <a:cs typeface="Calibri" panose="020F0502020204030204" pitchFamily="34" charset="0"/>
              </a:rPr>
              <a:t>(2018). </a:t>
            </a:r>
            <a:r>
              <a:rPr lang="es-DO" sz="1600" i="1" dirty="0">
                <a:latin typeface="Calibri" panose="020F0502020204030204" pitchFamily="34" charset="0"/>
                <a:cs typeface="Calibri" panose="020F0502020204030204" pitchFamily="34" charset="0"/>
              </a:rPr>
              <a:t>Informe curricular Pruebas Nacionales 2018. Matemática.</a:t>
            </a:r>
            <a:r>
              <a:rPr lang="es-DO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DO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lang="es-DO" sz="16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</a:t>
            </a:r>
            <a:r>
              <a:rPr lang="es-DO" sz="1600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ministeriodeeducacion.gob.do/docs/direccion-de-evaluacion-de-la-calidad/6tMN-informe-curricular-2018-matematicapdf.pdf</a:t>
            </a:r>
            <a:r>
              <a:rPr lang="es-DO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s-DO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DO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Minerd </a:t>
            </a:r>
            <a:r>
              <a:rPr lang="es-DO" sz="1600" dirty="0">
                <a:latin typeface="Calibri" panose="020F0502020204030204" pitchFamily="34" charset="0"/>
                <a:cs typeface="Calibri" panose="020F0502020204030204" pitchFamily="34" charset="0"/>
              </a:rPr>
              <a:t>(2020). </a:t>
            </a:r>
            <a:r>
              <a:rPr lang="es-DO" sz="1600" i="1" dirty="0">
                <a:latin typeface="Calibri" panose="020F0502020204030204" pitchFamily="34" charset="0"/>
                <a:cs typeface="Calibri" panose="020F0502020204030204" pitchFamily="34" charset="0"/>
              </a:rPr>
              <a:t>Adecuaciones de marco y tabla de especificaciones para Pruebas Nacionales 2020. </a:t>
            </a:r>
            <a:r>
              <a:rPr lang="es-DO" sz="1600" dirty="0">
                <a:latin typeface="Calibri" panose="020F0502020204030204" pitchFamily="34" charset="0"/>
                <a:cs typeface="Calibri" panose="020F0502020204030204" pitchFamily="34" charset="0"/>
              </a:rPr>
              <a:t>República </a:t>
            </a:r>
            <a:r>
              <a:rPr lang="es-DO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Dominicana.</a:t>
            </a:r>
            <a:endParaRPr lang="es-DO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DO" sz="1600" dirty="0">
                <a:latin typeface="Calibri" panose="020F0502020204030204" pitchFamily="34" charset="0"/>
                <a:cs typeface="Calibri" panose="020F0502020204030204" pitchFamily="34" charset="0"/>
              </a:rPr>
              <a:t>Minerd-</a:t>
            </a:r>
            <a:r>
              <a:rPr lang="es-DO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Icfes</a:t>
            </a:r>
            <a:r>
              <a:rPr lang="es-DO" sz="1600" dirty="0">
                <a:latin typeface="Calibri" panose="020F0502020204030204" pitchFamily="34" charset="0"/>
                <a:cs typeface="Calibri" panose="020F0502020204030204" pitchFamily="34" charset="0"/>
              </a:rPr>
              <a:t> (2020). </a:t>
            </a:r>
            <a:r>
              <a:rPr lang="es-DO" sz="1600" i="1" dirty="0">
                <a:latin typeface="Calibri" panose="020F0502020204030204" pitchFamily="34" charset="0"/>
                <a:cs typeface="Calibri" panose="020F0502020204030204" pitchFamily="34" charset="0"/>
              </a:rPr>
              <a:t>Marco de Referencia para las Pruebas Nacionales del Segundo Ciclo de Educación Secundaria. </a:t>
            </a:r>
            <a:endParaRPr lang="en-US" sz="16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61176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4600" y="96715"/>
            <a:ext cx="6172199" cy="1137693"/>
          </a:xfrm>
        </p:spPr>
        <p:txBody>
          <a:bodyPr>
            <a:normAutofit/>
          </a:bodyPr>
          <a:lstStyle/>
          <a:p>
            <a:r>
              <a:rPr lang="es-DO" sz="3200" dirty="0"/>
              <a:t>INTRODUCCIÓN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83576" y="1406112"/>
            <a:ext cx="8308731" cy="5482915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es-ES" sz="9600" dirty="0">
                <a:latin typeface="Calibri" panose="020F0502020204030204" pitchFamily="34" charset="0"/>
                <a:cs typeface="Times New Roman" panose="02020603050405020304" pitchFamily="18" charset="0"/>
              </a:rPr>
              <a:t>Las Pruebas Nacionales constituyen la principal fuente de información para conocer los logros alcanzados </a:t>
            </a:r>
            <a:r>
              <a:rPr lang="es-ES" sz="9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es-ES" sz="9600" dirty="0">
                <a:latin typeface="Calibri" panose="020F0502020204030204" pitchFamily="34" charset="0"/>
                <a:cs typeface="Times New Roman" panose="02020603050405020304" pitchFamily="18" charset="0"/>
              </a:rPr>
              <a:t>respecto a los aprendizajes de los estudiantes </a:t>
            </a:r>
            <a:r>
              <a:rPr lang="es-ES" sz="9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que egresan de </a:t>
            </a:r>
            <a:r>
              <a:rPr lang="es-ES" sz="9600" dirty="0">
                <a:latin typeface="Calibri" panose="020F0502020204030204" pitchFamily="34" charset="0"/>
                <a:cs typeface="Times New Roman" panose="02020603050405020304" pitchFamily="18" charset="0"/>
              </a:rPr>
              <a:t>la educación Básica </a:t>
            </a:r>
            <a:r>
              <a:rPr lang="es-ES" sz="9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y Media de </a:t>
            </a:r>
            <a:r>
              <a:rPr lang="es-ES" sz="9600" dirty="0">
                <a:latin typeface="Calibri" panose="020F0502020204030204" pitchFamily="34" charset="0"/>
                <a:cs typeface="Times New Roman" panose="02020603050405020304" pitchFamily="18" charset="0"/>
              </a:rPr>
              <a:t>Adultos y el  Nivel Secundario en todas sus modalidades. </a:t>
            </a:r>
          </a:p>
          <a:p>
            <a:pPr marL="0" indent="0" algn="just">
              <a:buNone/>
            </a:pPr>
            <a:r>
              <a:rPr lang="es-ES" sz="9600" dirty="0">
                <a:latin typeface="Calibri" panose="020F0502020204030204" pitchFamily="34" charset="0"/>
                <a:cs typeface="Times New Roman" panose="02020603050405020304" pitchFamily="18" charset="0"/>
              </a:rPr>
              <a:t>Entre sus objetivos están </a:t>
            </a:r>
            <a:r>
              <a:rPr lang="es-DO" sz="9600" dirty="0">
                <a:latin typeface="Calibri" panose="020F0502020204030204" pitchFamily="34" charset="0"/>
                <a:cs typeface="Times New Roman" panose="02020603050405020304" pitchFamily="18" charset="0"/>
              </a:rPr>
              <a:t>certificar </a:t>
            </a:r>
            <a:r>
              <a:rPr lang="es-DO" sz="9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la conclusión de </a:t>
            </a:r>
            <a:r>
              <a:rPr lang="es-DO" sz="9600" dirty="0">
                <a:latin typeface="Calibri" panose="020F0502020204030204" pitchFamily="34" charset="0"/>
                <a:cs typeface="Times New Roman" panose="02020603050405020304" pitchFamily="18" charset="0"/>
              </a:rPr>
              <a:t>un nivel educativo y aportar información sobre el desempeño del sistema educativo para tomar medidas que contribuyan a mejorar la calidad de la educación. </a:t>
            </a:r>
            <a:endParaRPr lang="es-ES" sz="9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s-DO" sz="9600" dirty="0">
                <a:latin typeface="Calibri" panose="020F0502020204030204" pitchFamily="34" charset="0"/>
                <a:cs typeface="Times New Roman" panose="02020603050405020304" pitchFamily="18" charset="0"/>
              </a:rPr>
              <a:t>Están basadas en el currículo y evalúan </a:t>
            </a:r>
            <a:r>
              <a:rPr lang="es-DO" sz="9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las </a:t>
            </a:r>
            <a:r>
              <a:rPr lang="es-DO" sz="9600" dirty="0">
                <a:latin typeface="Calibri" panose="020F0502020204030204" pitchFamily="34" charset="0"/>
                <a:cs typeface="Times New Roman" panose="02020603050405020304" pitchFamily="18" charset="0"/>
              </a:rPr>
              <a:t>áreas de Lengua Española, Matemática, Ciencias Sociales y Ciencias de la Naturaleza. Están normadas </a:t>
            </a:r>
            <a:r>
              <a:rPr lang="es-DO" sz="9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actualmente por la </a:t>
            </a:r>
            <a:r>
              <a:rPr lang="es-DO" sz="9600" dirty="0">
                <a:latin typeface="Calibri" panose="020F0502020204030204" pitchFamily="34" charset="0"/>
                <a:cs typeface="Times New Roman" panose="02020603050405020304" pitchFamily="18" charset="0"/>
              </a:rPr>
              <a:t>Ordenanza 1´2016. </a:t>
            </a:r>
          </a:p>
          <a:p>
            <a:pPr marL="0" indent="0" algn="just">
              <a:buNone/>
            </a:pPr>
            <a:r>
              <a:rPr lang="es-DO" sz="9600" dirty="0">
                <a:latin typeface="Calibri" panose="020F0502020204030204" pitchFamily="34" charset="0"/>
                <a:cs typeface="Times New Roman" panose="02020603050405020304" pitchFamily="18" charset="0"/>
              </a:rPr>
              <a:t>Como consecuencia de la pandemia por </a:t>
            </a:r>
            <a:r>
              <a:rPr lang="es-DO" sz="96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Covid</a:t>
            </a:r>
            <a:r>
              <a:rPr lang="es-DO" sz="9600" dirty="0">
                <a:latin typeface="Calibri" panose="020F0502020204030204" pitchFamily="34" charset="0"/>
                <a:cs typeface="Times New Roman" panose="02020603050405020304" pitchFamily="18" charset="0"/>
              </a:rPr>
              <a:t> 19, las pruebas fueron suspendidas en los años 2020 y 2021. </a:t>
            </a:r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95952335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66044" y="355600"/>
            <a:ext cx="6261646" cy="1335548"/>
          </a:xfrm>
        </p:spPr>
        <p:txBody>
          <a:bodyPr>
            <a:noAutofit/>
          </a:bodyPr>
          <a:lstStyle/>
          <a:p>
            <a:r>
              <a:rPr lang="es-DO" sz="3200" dirty="0"/>
              <a:t>INTRODUCCIÓN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4603"/>
            <a:ext cx="8253046" cy="48828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DO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Las Pruebas Nacionales en </a:t>
            </a:r>
            <a:r>
              <a:rPr lang="es-DO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este año 2022 se retomarán y se aplicarán con algunos </a:t>
            </a:r>
            <a:r>
              <a:rPr lang="es-DO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ajustes.  </a:t>
            </a:r>
            <a:endParaRPr lang="es-DO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s-DO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Las </a:t>
            </a:r>
            <a:r>
              <a:rPr lang="es-DO" sz="2000" dirty="0">
                <a:latin typeface="Calibri" panose="020F0502020204030204" pitchFamily="34" charset="0"/>
                <a:cs typeface="Calibri" panose="020F0502020204030204" pitchFamily="34" charset="0"/>
              </a:rPr>
              <a:t>Pruebas Nacionales 2022 son unas pruebas de transición entre el currículo anterior y el actual, y estarán ajustadas como consecuencia del impacto de la pandemia en la educación. Para este ajuste se ha tomado en cuenta:</a:t>
            </a:r>
            <a:r>
              <a:rPr lang="es-DO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es-DO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Los contenidos curriculares priorizados asumidos en pandemia. </a:t>
            </a:r>
          </a:p>
          <a:p>
            <a:pPr>
              <a:buFontTx/>
              <a:buChar char="-"/>
            </a:pPr>
            <a:r>
              <a:rPr lang="es-DO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Contenidos que son comunes en las diferentes modalidades y entre los currículos del 1995 y 2017.</a:t>
            </a:r>
          </a:p>
          <a:p>
            <a:pPr>
              <a:buFontTx/>
              <a:buChar char="-"/>
            </a:pPr>
            <a:r>
              <a:rPr lang="es-DO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Los resultados de la Consulta Nacional a Docentes (CND2021) que se aplicó a una muestra representativa para indagar sobre los indicadores de logros alcanzados y el proceso educativo durante el 2021.</a:t>
            </a:r>
          </a:p>
          <a:p>
            <a:pPr>
              <a:buFontTx/>
              <a:buChar char="-"/>
            </a:pPr>
            <a:r>
              <a:rPr lang="es-DO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Los reportes de los distritos y regionales sobre temáticas trabajadas.  </a:t>
            </a:r>
          </a:p>
          <a:p>
            <a:pPr marL="0" indent="0">
              <a:buNone/>
            </a:pPr>
            <a:endParaRPr lang="es-DO" sz="2400" dirty="0"/>
          </a:p>
          <a:p>
            <a:pPr marL="0" indent="0">
              <a:buNone/>
            </a:pPr>
            <a:endParaRPr lang="es-ES" sz="2400" dirty="0"/>
          </a:p>
          <a:p>
            <a:pPr>
              <a:buFontTx/>
              <a:buChar char="-"/>
            </a:pPr>
            <a:endParaRPr lang="es-DO" sz="2000" b="1" dirty="0"/>
          </a:p>
        </p:txBody>
      </p:sp>
    </p:spTree>
    <p:extLst>
      <p:ext uri="{BB962C8B-B14F-4D97-AF65-F5344CB8AC3E}">
        <p14:creationId xmlns:p14="http://schemas.microsoft.com/office/powerpoint/2010/main" val="15907305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DO" sz="3200" dirty="0" smtClean="0"/>
              <a:t>Estrategia de Familiarización </a:t>
            </a:r>
            <a:endParaRPr lang="es-DO" sz="32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DO" dirty="0">
                <a:latin typeface="Calibri" panose="020F0502020204030204" pitchFamily="34" charset="0"/>
                <a:cs typeface="Times New Roman" panose="02020603050405020304" pitchFamily="18" charset="0"/>
              </a:rPr>
              <a:t>Tomando en cuenta que los estudiantes tuvieron dos años de clase a distancia por la pandemia y </a:t>
            </a:r>
            <a:r>
              <a:rPr lang="es-DO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por tanto de suspensión de las Pruebas Nacionales se </a:t>
            </a:r>
            <a:r>
              <a:rPr lang="es-DO" dirty="0">
                <a:latin typeface="Calibri" panose="020F0502020204030204" pitchFamily="34" charset="0"/>
                <a:cs typeface="Times New Roman" panose="02020603050405020304" pitchFamily="18" charset="0"/>
              </a:rPr>
              <a:t>diseñó la “Estrategia de Familiarización con las Pruebas Nacionales</a:t>
            </a:r>
            <a:r>
              <a:rPr lang="es-DO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” para orientar a los centros educativos, estudiantes y sus familias sobre las mismas antes de su aplicación. Esto incluye poner a su disposición:</a:t>
            </a:r>
          </a:p>
          <a:p>
            <a:pPr lvl="1"/>
            <a:r>
              <a:rPr lang="es-DO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Documento instructivo a los docentes explicando los ajustes a las pruebas 2022 e instrucciones para familiarizar a los estudiantes.</a:t>
            </a:r>
          </a:p>
          <a:p>
            <a:pPr lvl="1"/>
            <a:r>
              <a:rPr lang="es-DO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Presentaciones (</a:t>
            </a:r>
            <a:r>
              <a:rPr lang="es-DO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ppt</a:t>
            </a:r>
            <a:r>
              <a:rPr lang="es-DO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) sobre lo que evalúan estas pruebas en cada área</a:t>
            </a:r>
          </a:p>
          <a:p>
            <a:pPr lvl="1"/>
            <a:r>
              <a:rPr lang="es-DO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Cuadernillos de práctica para los estudiantes.</a:t>
            </a:r>
          </a:p>
          <a:p>
            <a:pPr lvl="1"/>
            <a:r>
              <a:rPr lang="es-DO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Videos informativos y motivacionales.</a:t>
            </a:r>
            <a:endParaRPr lang="es-DO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370320213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DO" sz="1800" dirty="0"/>
              <a:t>FECHAS DE APLICACIÓN DE PRUEBAS NACIONALES 2022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19339"/>
              </p:ext>
            </p:extLst>
          </p:nvPr>
        </p:nvGraphicFramePr>
        <p:xfrm>
          <a:off x="954157" y="1804947"/>
          <a:ext cx="7060758" cy="2942015"/>
        </p:xfrm>
        <a:graphic>
          <a:graphicData uri="http://schemas.openxmlformats.org/drawingml/2006/table">
            <a:tbl>
              <a:tblPr firstRow="1" firstCol="1" bandRow="1"/>
              <a:tblGrid>
                <a:gridCol w="658807">
                  <a:extLst>
                    <a:ext uri="{9D8B030D-6E8A-4147-A177-3AD203B41FA5}">
                      <a16:colId xmlns:a16="http://schemas.microsoft.com/office/drawing/2014/main" val="786886036"/>
                    </a:ext>
                  </a:extLst>
                </a:gridCol>
                <a:gridCol w="3459968">
                  <a:extLst>
                    <a:ext uri="{9D8B030D-6E8A-4147-A177-3AD203B41FA5}">
                      <a16:colId xmlns:a16="http://schemas.microsoft.com/office/drawing/2014/main" val="803326031"/>
                    </a:ext>
                  </a:extLst>
                </a:gridCol>
                <a:gridCol w="2941983">
                  <a:extLst>
                    <a:ext uri="{9D8B030D-6E8A-4147-A177-3AD203B41FA5}">
                      <a16:colId xmlns:a16="http://schemas.microsoft.com/office/drawing/2014/main" val="297675290"/>
                    </a:ext>
                  </a:extLst>
                </a:gridCol>
              </a:tblGrid>
              <a:tr h="44819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000" b="1" dirty="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Primera Convocatoria</a:t>
                      </a:r>
                      <a:endParaRPr lang="es-DO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000" b="1" dirty="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Fechas</a:t>
                      </a:r>
                      <a:endParaRPr lang="es-DO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169657"/>
                  </a:ext>
                </a:extLst>
              </a:tr>
              <a:tr h="4481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DO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000" dirty="0" smtClean="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Básica de Adultos</a:t>
                      </a:r>
                      <a:endParaRPr lang="es-DO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00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 y 17, 23 y 24 de julio</a:t>
                      </a:r>
                      <a:endParaRPr lang="es-DO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8285830"/>
                  </a:ext>
                </a:extLst>
              </a:tr>
              <a:tr h="4481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DO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00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Media-Secundaria </a:t>
                      </a:r>
                      <a:endParaRPr lang="es-DO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000" dirty="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12-15 de julio </a:t>
                      </a:r>
                      <a:endParaRPr lang="es-DO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144964"/>
                  </a:ext>
                </a:extLst>
              </a:tr>
              <a:tr h="44819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00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Segunda Convocatoria</a:t>
                      </a:r>
                      <a:endParaRPr lang="es-DO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000" dirty="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Fechas</a:t>
                      </a:r>
                      <a:endParaRPr lang="es-DO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757806"/>
                  </a:ext>
                </a:extLst>
              </a:tr>
              <a:tr h="4481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DO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000" dirty="0" smtClean="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Básica de Adultos</a:t>
                      </a:r>
                      <a:endParaRPr lang="es-DO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000" dirty="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y 11, 16 y 17 septiembre</a:t>
                      </a:r>
                      <a:endParaRPr lang="es-DO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2746488"/>
                  </a:ext>
                </a:extLst>
              </a:tr>
              <a:tr h="4481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DO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000" dirty="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Media-Secundaria </a:t>
                      </a:r>
                      <a:endParaRPr lang="es-DO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000" dirty="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6-9 de septiembre </a:t>
                      </a:r>
                      <a:endParaRPr lang="es-DO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3540388"/>
                  </a:ext>
                </a:extLst>
              </a:tr>
            </a:tbl>
          </a:graphicData>
        </a:graphic>
      </p:graphicFrame>
      <p:sp>
        <p:nvSpPr>
          <p:cNvPr id="7" name="Título 1"/>
          <p:cNvSpPr txBox="1">
            <a:spLocks/>
          </p:cNvSpPr>
          <p:nvPr/>
        </p:nvSpPr>
        <p:spPr>
          <a:xfrm>
            <a:off x="1598213" y="5009356"/>
            <a:ext cx="6567778" cy="878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2060"/>
                </a:solidFill>
                <a:uFillTx/>
                <a:latin typeface="Century Gothic" panose="020B0502020202020204" pitchFamily="34" charset="0"/>
                <a:ea typeface="Franklin Gothic Medium"/>
                <a:cs typeface="Franklin Gothic Medium"/>
                <a:sym typeface="Franklin Gothic Medium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595959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595959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595959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595959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595959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595959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595959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595959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9pPr>
          </a:lstStyle>
          <a:p>
            <a:pPr hangingPunct="1"/>
            <a:r>
              <a:rPr lang="es-DO" sz="1600" dirty="0" smtClean="0"/>
              <a:t>La fecha de la tercera convocatoria se informará más adelante. </a:t>
            </a:r>
            <a:endParaRPr lang="es-DO" sz="1600" dirty="0"/>
          </a:p>
        </p:txBody>
      </p:sp>
    </p:spTree>
    <p:extLst>
      <p:ext uri="{BB962C8B-B14F-4D97-AF65-F5344CB8AC3E}">
        <p14:creationId xmlns:p14="http://schemas.microsoft.com/office/powerpoint/2010/main" val="112519140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9BBC6-FD03-4FE1-9AF5-3E45CF008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044" y="355599"/>
            <a:ext cx="6251814" cy="1650181"/>
          </a:xfrm>
        </p:spPr>
        <p:txBody>
          <a:bodyPr>
            <a:normAutofit/>
          </a:bodyPr>
          <a:lstStyle/>
          <a:p>
            <a:r>
              <a:rPr lang="es-DO" sz="3200" dirty="0" smtClean="0"/>
              <a:t>ESTRUCTURA Y CARACTERÍSTICAS DE LAS PRUEBAS NACIONALES 2022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62FCB2-9539-4F62-8B25-C6389550E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9453" y="2117357"/>
            <a:ext cx="7959212" cy="4739814"/>
          </a:xfrm>
        </p:spPr>
        <p:txBody>
          <a:bodyPr>
            <a:noAutofit/>
          </a:bodyPr>
          <a:lstStyle/>
          <a:p>
            <a:r>
              <a:rPr lang="es-DO" sz="2000" dirty="0">
                <a:latin typeface="Calibri" panose="020F0502020204030204" pitchFamily="34" charset="0"/>
              </a:rPr>
              <a:t>Son pruebas </a:t>
            </a:r>
            <a:r>
              <a:rPr lang="es-DO" sz="2000" dirty="0" smtClean="0">
                <a:latin typeface="Calibri" panose="020F0502020204030204" pitchFamily="34" charset="0"/>
              </a:rPr>
              <a:t>censales de lápiz y papel, </a:t>
            </a:r>
            <a:r>
              <a:rPr lang="es-DO" sz="2000" dirty="0">
                <a:latin typeface="Calibri" panose="020F0502020204030204" pitchFamily="34" charset="0"/>
              </a:rPr>
              <a:t>basadas en el currículo </a:t>
            </a:r>
            <a:r>
              <a:rPr lang="es-DO" sz="2000" dirty="0" smtClean="0">
                <a:latin typeface="Calibri" panose="020F0502020204030204" pitchFamily="34" charset="0"/>
              </a:rPr>
              <a:t>priorizado, que evalúan los logros de aprendizaje de los estudiantes.</a:t>
            </a:r>
            <a:endParaRPr lang="es-DO" sz="2000" dirty="0">
              <a:latin typeface="Calibri" panose="020F0502020204030204" pitchFamily="34" charset="0"/>
            </a:endParaRPr>
          </a:p>
          <a:p>
            <a:r>
              <a:rPr lang="es-DO" sz="2000" dirty="0" smtClean="0">
                <a:latin typeface="Calibri" panose="020F0502020204030204" pitchFamily="34" charset="0"/>
              </a:rPr>
              <a:t>Tienen finalidad de promoción y certificación.</a:t>
            </a:r>
          </a:p>
          <a:p>
            <a:r>
              <a:rPr lang="es-DO" sz="2000" dirty="0" smtClean="0">
                <a:latin typeface="Calibri" panose="020F0502020204030204" pitchFamily="34" charset="0"/>
              </a:rPr>
              <a:t>Tienen un valor de 30% en la nota final. La nota de presentación del centro tiene valor de 70%.</a:t>
            </a:r>
          </a:p>
          <a:p>
            <a:r>
              <a:rPr lang="es-DO" sz="2000" dirty="0" smtClean="0">
                <a:latin typeface="Calibri" panose="020F0502020204030204" pitchFamily="34" charset="0"/>
              </a:rPr>
              <a:t>Las pruebas de Adultos se presenta en 2 cuadernillos y en Media-Secundaria en 4.</a:t>
            </a:r>
          </a:p>
          <a:p>
            <a:r>
              <a:rPr lang="es-DO" sz="2000" dirty="0" smtClean="0">
                <a:latin typeface="Calibri" panose="020F0502020204030204" pitchFamily="34" charset="0"/>
              </a:rPr>
              <a:t>Las </a:t>
            </a:r>
            <a:r>
              <a:rPr lang="es-DO" sz="2000" dirty="0">
                <a:latin typeface="Calibri" panose="020F0502020204030204" pitchFamily="34" charset="0"/>
              </a:rPr>
              <a:t>preguntas son del tipo opción </a:t>
            </a:r>
            <a:r>
              <a:rPr lang="es-DO" sz="2000" dirty="0" smtClean="0">
                <a:latin typeface="Calibri" panose="020F0502020204030204" pitchFamily="34" charset="0"/>
              </a:rPr>
              <a:t>múltiple con 4 opciones de respuesta pero solo una es correcta. Se responden en una hoja de respuestas.</a:t>
            </a:r>
            <a:endParaRPr lang="es-DO" sz="2000" dirty="0">
              <a:latin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</a:rPr>
              <a:t>Se </a:t>
            </a:r>
            <a:r>
              <a:rPr lang="en-US" sz="2000" dirty="0" err="1">
                <a:latin typeface="Calibri" panose="020F0502020204030204" pitchFamily="34" charset="0"/>
              </a:rPr>
              <a:t>presentan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</a:rPr>
              <a:t>en</a:t>
            </a:r>
            <a:r>
              <a:rPr lang="en-US" sz="2000" dirty="0">
                <a:latin typeface="Calibri" panose="020F0502020204030204" pitchFamily="34" charset="0"/>
              </a:rPr>
              <a:t> 2 </a:t>
            </a:r>
            <a:r>
              <a:rPr lang="en-US" sz="2000" dirty="0" err="1">
                <a:latin typeface="Calibri" panose="020F0502020204030204" pitchFamily="34" charset="0"/>
              </a:rPr>
              <a:t>convocatorias</a:t>
            </a:r>
            <a:r>
              <a:rPr lang="en-US" sz="2000" dirty="0">
                <a:latin typeface="Calibri" panose="020F0502020204030204" pitchFamily="34" charset="0"/>
              </a:rPr>
              <a:t> para </a:t>
            </a:r>
            <a:r>
              <a:rPr lang="en-US" sz="2000" dirty="0" err="1" smtClean="0">
                <a:latin typeface="Calibri" panose="020F0502020204030204" pitchFamily="34" charset="0"/>
              </a:rPr>
              <a:t>Básica</a:t>
            </a:r>
            <a:r>
              <a:rPr lang="en-US" sz="2000" dirty="0" smtClean="0">
                <a:latin typeface="Calibri" panose="020F0502020204030204" pitchFamily="34" charset="0"/>
              </a:rPr>
              <a:t> de </a:t>
            </a:r>
            <a:r>
              <a:rPr lang="en-US" sz="2000" dirty="0" err="1" smtClean="0">
                <a:latin typeface="Calibri" panose="020F0502020204030204" pitchFamily="34" charset="0"/>
              </a:rPr>
              <a:t>Adultos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</a:rPr>
              <a:t>y 3 </a:t>
            </a:r>
            <a:r>
              <a:rPr lang="en-US" sz="2000" dirty="0" err="1">
                <a:latin typeface="Calibri" panose="020F0502020204030204" pitchFamily="34" charset="0"/>
              </a:rPr>
              <a:t>convocatorias</a:t>
            </a:r>
            <a:r>
              <a:rPr lang="en-US" sz="2000" dirty="0">
                <a:latin typeface="Calibri" panose="020F0502020204030204" pitchFamily="34" charset="0"/>
              </a:rPr>
              <a:t> para </a:t>
            </a:r>
            <a:r>
              <a:rPr lang="en-US" sz="2000" dirty="0" smtClean="0">
                <a:latin typeface="Calibri" panose="020F0502020204030204" pitchFamily="34" charset="0"/>
              </a:rPr>
              <a:t>Media-</a:t>
            </a:r>
            <a:r>
              <a:rPr lang="en-US" sz="2000" dirty="0" err="1">
                <a:latin typeface="Calibri" panose="020F0502020204030204" pitchFamily="34" charset="0"/>
              </a:rPr>
              <a:t>S</a:t>
            </a:r>
            <a:r>
              <a:rPr lang="en-US" sz="2000" dirty="0" err="1" smtClean="0">
                <a:latin typeface="Calibri" panose="020F0502020204030204" pitchFamily="34" charset="0"/>
              </a:rPr>
              <a:t>ecundaria</a:t>
            </a:r>
            <a:r>
              <a:rPr lang="en-US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951424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DO" sz="2400" dirty="0" smtClean="0"/>
              <a:t>NIVELES DE COMPLEJIDAD DE LAS PREGUNTAS EN LAS PRUEBAS NACIONALES DE MATEMÁTICA 2022</a:t>
            </a:r>
            <a:endParaRPr lang="es-DO" sz="2400" dirty="0"/>
          </a:p>
        </p:txBody>
      </p:sp>
      <p:sp>
        <p:nvSpPr>
          <p:cNvPr id="4" name="Rectángulo 3"/>
          <p:cNvSpPr/>
          <p:nvPr/>
        </p:nvSpPr>
        <p:spPr>
          <a:xfrm>
            <a:off x="405517" y="1466248"/>
            <a:ext cx="82812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DO" dirty="0"/>
              <a:t>L</a:t>
            </a:r>
            <a:r>
              <a:rPr lang="es-DO" dirty="0" smtClean="0"/>
              <a:t>as </a:t>
            </a:r>
            <a:r>
              <a:rPr lang="es-DO" dirty="0"/>
              <a:t>preguntas </a:t>
            </a:r>
            <a:r>
              <a:rPr lang="es-DO" dirty="0" smtClean="0"/>
              <a:t>en las pruebas de Matemática se </a:t>
            </a:r>
            <a:r>
              <a:rPr lang="es-DO" dirty="0"/>
              <a:t>presentan en tres niveles de complejidad, que son las habilidades y destrezas que deben poseer los estudiantes para responderlas</a:t>
            </a:r>
            <a:r>
              <a:rPr lang="es-DO" dirty="0" smtClean="0"/>
              <a:t>.</a:t>
            </a:r>
            <a:endParaRPr lang="es-DO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9578"/>
            <a:ext cx="4616067" cy="184437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8949" y="2141743"/>
            <a:ext cx="4435358" cy="220240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435" y="4233950"/>
            <a:ext cx="5230363" cy="264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73832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Plantilla POWERPT MinEducacion FINAL">
  <a:themeElements>
    <a:clrScheme name="Plantilla POWERPT MinEducacion FIN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Plantilla POWERPT MinEducacion FINAL">
      <a:majorFont>
        <a:latin typeface="Franklin Gothic Book"/>
        <a:ea typeface="Franklin Gothic Book"/>
        <a:cs typeface="Franklin Gothic Book"/>
      </a:majorFont>
      <a:minorFont>
        <a:latin typeface="Helvetica"/>
        <a:ea typeface="Helvetica"/>
        <a:cs typeface="Helvetica"/>
      </a:minorFont>
    </a:fontScheme>
    <a:fmtScheme name="Plantilla POWERPT MinEducacion FIN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Plantilla POWERPT MinEducacion FINAL">
  <a:themeElements>
    <a:clrScheme name="Plantilla POWERPT MinEducacion FIN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Plantilla POWERPT MinEducacion FINAL">
      <a:majorFont>
        <a:latin typeface="Franklin Gothic Book"/>
        <a:ea typeface="Franklin Gothic Book"/>
        <a:cs typeface="Franklin Gothic Book"/>
      </a:majorFont>
      <a:minorFont>
        <a:latin typeface="Helvetica"/>
        <a:ea typeface="Helvetica"/>
        <a:cs typeface="Helvetica"/>
      </a:minorFont>
    </a:fontScheme>
    <a:fmtScheme name="Plantilla POWERPT MinEducacion FIN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2231</TotalTime>
  <Words>3211</Words>
  <Application>Microsoft Office PowerPoint</Application>
  <PresentationFormat>Presentación en pantalla (4:3)</PresentationFormat>
  <Paragraphs>290</Paragraphs>
  <Slides>34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8" baseType="lpstr">
      <vt:lpstr>Arial</vt:lpstr>
      <vt:lpstr>Berlin Sans FB Demi</vt:lpstr>
      <vt:lpstr>Calibri</vt:lpstr>
      <vt:lpstr>Calibri Light</vt:lpstr>
      <vt:lpstr>Cambria Math</vt:lpstr>
      <vt:lpstr>Century Gothic</vt:lpstr>
      <vt:lpstr>Franklin Gothic Book</vt:lpstr>
      <vt:lpstr>Franklin Gothic Medium</vt:lpstr>
      <vt:lpstr>Helvetica</vt:lpstr>
      <vt:lpstr>Lato Black</vt:lpstr>
      <vt:lpstr>Tahoma</vt:lpstr>
      <vt:lpstr>Times New Roman</vt:lpstr>
      <vt:lpstr>Wingdings</vt:lpstr>
      <vt:lpstr>Plantilla POWERPT MinEducacion FINAL</vt:lpstr>
      <vt:lpstr>  DISEÑO DE LAS PRUEBAS NACIONALES  DEL ÁREA DE MATEMÁTICA 2022 </vt:lpstr>
      <vt:lpstr>CONTENIDO</vt:lpstr>
      <vt:lpstr>PROPÓSITO</vt:lpstr>
      <vt:lpstr>INTRODUCCIÓN</vt:lpstr>
      <vt:lpstr>INTRODUCCIÓN</vt:lpstr>
      <vt:lpstr>Estrategia de Familiarización </vt:lpstr>
      <vt:lpstr>FECHAS DE APLICACIÓN DE PRUEBAS NACIONALES 2022</vt:lpstr>
      <vt:lpstr>ESTRUCTURA Y CARACTERÍSTICAS DE LAS PRUEBAS NACIONALES 2022</vt:lpstr>
      <vt:lpstr>NIVELES DE COMPLEJIDAD DE LAS PREGUNTAS EN LAS PRUEBAS NACIONALES DE MATEMÁTICA 2022</vt:lpstr>
      <vt:lpstr>Presentación de PowerPoint</vt:lpstr>
      <vt:lpstr>QUÉ EVALÚA</vt:lpstr>
      <vt:lpstr>AJUSTES EN PRUEBA DE BÁSICA ADULTOS 2022 </vt:lpstr>
      <vt:lpstr>Presentación de PowerPoint</vt:lpstr>
      <vt:lpstr>Presentación de PowerPoint</vt:lpstr>
      <vt:lpstr>AJUSTES A LA PRUEBA NACIONAL DE MEDIA-SECUNDARIA  MODALIDAD GENERAL-ACADÉMICA  2022</vt:lpstr>
      <vt:lpstr>Presentación de PowerPoint</vt:lpstr>
      <vt:lpstr>QUÉ EVALÚA</vt:lpstr>
      <vt:lpstr>AJUSTES A LA PRUEBA NACIONAL DE SECUNDARIA  MODALIDAD TÉCNICO PROFESINAL Y EN ARTES 2022</vt:lpstr>
      <vt:lpstr>ESTRUCTURA DE LOS ÍTEMS DE OPCIÓN MÚLTIPLE</vt:lpstr>
      <vt:lpstr>Presentación de PowerPoint</vt:lpstr>
      <vt:lpstr>Ejemplo 1</vt:lpstr>
      <vt:lpstr>Ejemplo 2</vt:lpstr>
      <vt:lpstr>Presentación de PowerPoint</vt:lpstr>
      <vt:lpstr>Ejemplo 1</vt:lpstr>
      <vt:lpstr>Ejemplo 2</vt:lpstr>
      <vt:lpstr>Ejemplo 3 </vt:lpstr>
      <vt:lpstr>Presentación de PowerPoint</vt:lpstr>
      <vt:lpstr>Ejemplo 1</vt:lpstr>
      <vt:lpstr>Ejemplo 2</vt:lpstr>
      <vt:lpstr>Ejemplo 3</vt:lpstr>
      <vt:lpstr>Ejemplo 4</vt:lpstr>
      <vt:lpstr>REPORTE DE RESULTADOS</vt:lpstr>
      <vt:lpstr>PARA AMPLIAR INFORMACIÓN </vt:lpstr>
      <vt:lpstr>REFERENCIAS BIBLIOGRÁFICAS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Iraida Paulino Ortega</dc:creator>
  <cp:lastModifiedBy>Elizabeth Rincon Santana</cp:lastModifiedBy>
  <cp:revision>187</cp:revision>
  <dcterms:modified xsi:type="dcterms:W3CDTF">2022-05-30T14:59:36Z</dcterms:modified>
</cp:coreProperties>
</file>