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1"/>
  </p:notesMasterIdLst>
  <p:sldIdLst>
    <p:sldId id="256" r:id="rId3"/>
    <p:sldId id="257" r:id="rId4"/>
    <p:sldId id="300" r:id="rId5"/>
    <p:sldId id="301" r:id="rId6"/>
    <p:sldId id="355" r:id="rId7"/>
    <p:sldId id="464" r:id="rId8"/>
    <p:sldId id="442" r:id="rId9"/>
    <p:sldId id="303" r:id="rId10"/>
    <p:sldId id="465" r:id="rId11"/>
    <p:sldId id="347" r:id="rId12"/>
    <p:sldId id="264" r:id="rId13"/>
    <p:sldId id="455" r:id="rId14"/>
    <p:sldId id="456" r:id="rId15"/>
    <p:sldId id="339" r:id="rId16"/>
    <p:sldId id="458" r:id="rId17"/>
    <p:sldId id="457" r:id="rId18"/>
    <p:sldId id="453" r:id="rId19"/>
    <p:sldId id="459" r:id="rId20"/>
    <p:sldId id="335" r:id="rId21"/>
    <p:sldId id="338" r:id="rId22"/>
    <p:sldId id="344" r:id="rId23"/>
    <p:sldId id="461" r:id="rId24"/>
    <p:sldId id="460" r:id="rId25"/>
    <p:sldId id="454" r:id="rId26"/>
    <p:sldId id="437" r:id="rId27"/>
    <p:sldId id="462" r:id="rId28"/>
    <p:sldId id="354" r:id="rId29"/>
    <p:sldId id="350" r:id="rId30"/>
    <p:sldId id="329" r:id="rId31"/>
    <p:sldId id="351" r:id="rId32"/>
    <p:sldId id="463" r:id="rId33"/>
    <p:sldId id="348" r:id="rId34"/>
    <p:sldId id="349" r:id="rId35"/>
    <p:sldId id="353" r:id="rId36"/>
    <p:sldId id="352" r:id="rId37"/>
    <p:sldId id="376" r:id="rId38"/>
    <p:sldId id="452" r:id="rId39"/>
    <p:sldId id="319" r:id="rId40"/>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93"/>
    <p:restoredTop sz="94674"/>
  </p:normalViewPr>
  <p:slideViewPr>
    <p:cSldViewPr snapToGrid="0" snapToObjects="1" showGuides="1">
      <p:cViewPr varScale="1">
        <p:scale>
          <a:sx n="82" d="100"/>
          <a:sy n="82"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129" name="Shape 129"/>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Franklin Gothic Book"/>
      </a:defRPr>
    </a:lvl1pPr>
    <a:lvl2pPr indent="228600" defTabSz="457200" latinLnBrk="0">
      <a:defRPr sz="1200">
        <a:latin typeface="+mj-lt"/>
        <a:ea typeface="+mj-ea"/>
        <a:cs typeface="+mj-cs"/>
        <a:sym typeface="Franklin Gothic Book"/>
      </a:defRPr>
    </a:lvl2pPr>
    <a:lvl3pPr indent="457200" defTabSz="457200" latinLnBrk="0">
      <a:defRPr sz="1200">
        <a:latin typeface="+mj-lt"/>
        <a:ea typeface="+mj-ea"/>
        <a:cs typeface="+mj-cs"/>
        <a:sym typeface="Franklin Gothic Book"/>
      </a:defRPr>
    </a:lvl3pPr>
    <a:lvl4pPr indent="685800" defTabSz="457200" latinLnBrk="0">
      <a:defRPr sz="1200">
        <a:latin typeface="+mj-lt"/>
        <a:ea typeface="+mj-ea"/>
        <a:cs typeface="+mj-cs"/>
        <a:sym typeface="Franklin Gothic Book"/>
      </a:defRPr>
    </a:lvl4pPr>
    <a:lvl5pPr indent="914400" defTabSz="457200" latinLnBrk="0">
      <a:defRPr sz="1200">
        <a:latin typeface="+mj-lt"/>
        <a:ea typeface="+mj-ea"/>
        <a:cs typeface="+mj-cs"/>
        <a:sym typeface="Franklin Gothic Book"/>
      </a:defRPr>
    </a:lvl5pPr>
    <a:lvl6pPr indent="1143000" defTabSz="457200" latinLnBrk="0">
      <a:defRPr sz="1200">
        <a:latin typeface="+mj-lt"/>
        <a:ea typeface="+mj-ea"/>
        <a:cs typeface="+mj-cs"/>
        <a:sym typeface="Franklin Gothic Book"/>
      </a:defRPr>
    </a:lvl6pPr>
    <a:lvl7pPr indent="1371600" defTabSz="457200" latinLnBrk="0">
      <a:defRPr sz="1200">
        <a:latin typeface="+mj-lt"/>
        <a:ea typeface="+mj-ea"/>
        <a:cs typeface="+mj-cs"/>
        <a:sym typeface="Franklin Gothic Book"/>
      </a:defRPr>
    </a:lvl7pPr>
    <a:lvl8pPr indent="1600200" defTabSz="457200" latinLnBrk="0">
      <a:defRPr sz="1200">
        <a:latin typeface="+mj-lt"/>
        <a:ea typeface="+mj-ea"/>
        <a:cs typeface="+mj-cs"/>
        <a:sym typeface="Franklin Gothic Book"/>
      </a:defRPr>
    </a:lvl8pPr>
    <a:lvl9pPr indent="1828800" defTabSz="457200" latinLnBrk="0">
      <a:defRPr sz="1200">
        <a:latin typeface="+mj-lt"/>
        <a:ea typeface="+mj-ea"/>
        <a:cs typeface="+mj-cs"/>
        <a:sym typeface="Franklin Gothic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Tree>
    <p:extLst>
      <p:ext uri="{BB962C8B-B14F-4D97-AF65-F5344CB8AC3E}">
        <p14:creationId xmlns:p14="http://schemas.microsoft.com/office/powerpoint/2010/main" val="274459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3" name="Picture 2" descr="A sign on the side of a building&#10;&#10;Description automatically generated">
            <a:extLst>
              <a:ext uri="{FF2B5EF4-FFF2-40B4-BE49-F238E27FC236}">
                <a16:creationId xmlns:a16="http://schemas.microsoft.com/office/drawing/2014/main" id="{220B4052-B74E-304F-BC04-3D7D26192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DE9DAC43-5738-3B4A-85C5-69E2618EFCD3}"/>
              </a:ext>
            </a:extLst>
          </p:cNvPr>
          <p:cNvSpPr/>
          <p:nvPr userDrawn="1"/>
        </p:nvSpPr>
        <p:spPr>
          <a:xfrm>
            <a:off x="0" y="0"/>
            <a:ext cx="9144000" cy="6858000"/>
          </a:xfrm>
          <a:prstGeom prst="rect">
            <a:avLst/>
          </a:prstGeom>
          <a:solidFill>
            <a:srgbClr val="002060">
              <a:alpha val="63000"/>
            </a:srgb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DO" sz="1800" b="0" i="0" u="none" strike="noStrike" cap="none" spc="0" normalizeH="0" baseline="0">
              <a:ln>
                <a:noFill/>
              </a:ln>
              <a:solidFill>
                <a:srgbClr val="000000"/>
              </a:solidFill>
              <a:effectLst/>
              <a:uFillTx/>
              <a:latin typeface="+mj-lt"/>
              <a:ea typeface="+mj-ea"/>
              <a:cs typeface="+mj-cs"/>
              <a:sym typeface="Franklin Gothic Book"/>
            </a:endParaRPr>
          </a:p>
        </p:txBody>
      </p:sp>
      <p:sp>
        <p:nvSpPr>
          <p:cNvPr id="13" name="Title Text"/>
          <p:cNvSpPr txBox="1">
            <a:spLocks noGrp="1"/>
          </p:cNvSpPr>
          <p:nvPr>
            <p:ph type="title" hasCustomPrompt="1"/>
          </p:nvPr>
        </p:nvSpPr>
        <p:spPr>
          <a:xfrm>
            <a:off x="4983653" y="2130425"/>
            <a:ext cx="3474546" cy="1470025"/>
          </a:xfrm>
          <a:prstGeom prst="rect">
            <a:avLst/>
          </a:prstGeom>
        </p:spPr>
        <p:txBody>
          <a:bodyPr/>
          <a:lstStyle>
            <a:lvl1pPr algn="l">
              <a:defRPr sz="3600">
                <a:solidFill>
                  <a:srgbClr val="FFFFFF"/>
                </a:solidFill>
                <a:latin typeface="Century Gothic" panose="020B0502020202020204" pitchFamily="34" charset="0"/>
              </a:defRPr>
            </a:lvl1pPr>
          </a:lstStyle>
          <a:p>
            <a:r>
              <a:rPr dirty="0"/>
              <a:t>Title Text</a:t>
            </a:r>
          </a:p>
        </p:txBody>
      </p:sp>
      <p:sp>
        <p:nvSpPr>
          <p:cNvPr id="14" name="Body Level One…"/>
          <p:cNvSpPr txBox="1">
            <a:spLocks noGrp="1"/>
          </p:cNvSpPr>
          <p:nvPr>
            <p:ph type="body" sz="quarter" idx="1" hasCustomPrompt="1"/>
          </p:nvPr>
        </p:nvSpPr>
        <p:spPr>
          <a:xfrm>
            <a:off x="4983653" y="3746062"/>
            <a:ext cx="3474546" cy="1062422"/>
          </a:xfrm>
          <a:prstGeom prst="rect">
            <a:avLst/>
          </a:prstGeom>
        </p:spPr>
        <p:txBody>
          <a:bodyPr/>
          <a:lstStyle>
            <a:lvl1pPr marL="0" indent="0">
              <a:buSzTx/>
              <a:buFontTx/>
              <a:buNone/>
              <a:defRPr>
                <a:solidFill>
                  <a:srgbClr val="FFFFFF"/>
                </a:solidFill>
                <a:latin typeface="Century Gothic" panose="020B0502020202020204" pitchFamily="34" charset="0"/>
              </a:defRPr>
            </a:lvl1pPr>
            <a:lvl2pPr marL="0" indent="457200">
              <a:buSzTx/>
              <a:buFontTx/>
              <a:buNone/>
              <a:defRPr>
                <a:solidFill>
                  <a:srgbClr val="FFFFFF"/>
                </a:solidFill>
                <a:latin typeface="Century Gothic" panose="020B0502020202020204" pitchFamily="34" charset="0"/>
              </a:defRPr>
            </a:lvl2pPr>
            <a:lvl3pPr marL="0" indent="914400">
              <a:buSzTx/>
              <a:buFontTx/>
              <a:buNone/>
              <a:defRPr>
                <a:solidFill>
                  <a:srgbClr val="FFFFFF"/>
                </a:solidFill>
                <a:latin typeface="Century Gothic" panose="020B0502020202020204" pitchFamily="34" charset="0"/>
              </a:defRPr>
            </a:lvl3pPr>
            <a:lvl4pPr marL="0" indent="1371600">
              <a:buSzTx/>
              <a:buFontTx/>
              <a:buNone/>
              <a:defRPr>
                <a:solidFill>
                  <a:srgbClr val="FFFFFF"/>
                </a:solidFill>
                <a:latin typeface="Century Gothic" panose="020B0502020202020204" pitchFamily="34" charset="0"/>
              </a:defRPr>
            </a:lvl4pPr>
            <a:lvl5pPr marL="0" indent="1828800">
              <a:buSzTx/>
              <a:buFontTx/>
              <a:buNone/>
              <a:defRPr>
                <a:solidFill>
                  <a:srgbClr val="FFFFFF"/>
                </a:solidFill>
                <a:latin typeface="Century Gothic" panose="020B0502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5" name="Picture 4">
            <a:extLst>
              <a:ext uri="{FF2B5EF4-FFF2-40B4-BE49-F238E27FC236}">
                <a16:creationId xmlns:a16="http://schemas.microsoft.com/office/drawing/2014/main" id="{50031A51-B85C-F24A-BDB5-090E1DA40048}"/>
              </a:ext>
            </a:extLst>
          </p:cNvPr>
          <p:cNvPicPr>
            <a:picLocks noChangeAspect="1"/>
          </p:cNvPicPr>
          <p:nvPr userDrawn="1"/>
        </p:nvPicPr>
        <p:blipFill>
          <a:blip r:embed="rId3"/>
          <a:stretch>
            <a:fillRect/>
          </a:stretch>
        </p:blipFill>
        <p:spPr>
          <a:xfrm>
            <a:off x="1033606" y="2226447"/>
            <a:ext cx="3061046" cy="2405107"/>
          </a:xfrm>
          <a:prstGeom prst="rect">
            <a:avLst/>
          </a:prstGeom>
        </p:spPr>
      </p:pic>
      <p:cxnSp>
        <p:nvCxnSpPr>
          <p:cNvPr id="10" name="Straight Connector 9">
            <a:extLst>
              <a:ext uri="{FF2B5EF4-FFF2-40B4-BE49-F238E27FC236}">
                <a16:creationId xmlns:a16="http://schemas.microsoft.com/office/drawing/2014/main" id="{BDD796AE-CFB3-8040-846E-01FC2C0A35D9}"/>
              </a:ext>
            </a:extLst>
          </p:cNvPr>
          <p:cNvCxnSpPr>
            <a:cxnSpLocks/>
          </p:cNvCxnSpPr>
          <p:nvPr userDrawn="1"/>
        </p:nvCxnSpPr>
        <p:spPr>
          <a:xfrm>
            <a:off x="4622800" y="2108421"/>
            <a:ext cx="0" cy="2641158"/>
          </a:xfrm>
          <a:prstGeom prst="line">
            <a:avLst/>
          </a:prstGeom>
          <a:noFill/>
          <a:ln w="25400" cap="flat">
            <a:solidFill>
              <a:schemeClr val="bg1"/>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D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s-DO"/>
          </a:p>
        </p:txBody>
      </p:sp>
      <p:sp>
        <p:nvSpPr>
          <p:cNvPr id="4" name="Marcador de fecha 3"/>
          <p:cNvSpPr>
            <a:spLocks noGrp="1"/>
          </p:cNvSpPr>
          <p:nvPr>
            <p:ph type="dt" sz="half" idx="10"/>
          </p:nvPr>
        </p:nvSpPr>
        <p:spPr/>
        <p:txBody>
          <a:bodyPr/>
          <a:lstStyle/>
          <a:p>
            <a:fld id="{29D53C15-D518-4FBB-82A2-C1666522AC32}" type="datetimeFigureOut">
              <a:rPr lang="es-DO" smtClean="0"/>
              <a:t>29/5/22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86CB4B4D-7CA3-9044-876B-883B54F8677D}" type="slidenum">
              <a:rPr lang="es-DO" smtClean="0"/>
              <a:t>‹Nº›</a:t>
            </a:fld>
            <a:endParaRPr lang="es-DO" dirty="0"/>
          </a:p>
        </p:txBody>
      </p:sp>
    </p:spTree>
    <p:extLst>
      <p:ext uri="{BB962C8B-B14F-4D97-AF65-F5344CB8AC3E}">
        <p14:creationId xmlns:p14="http://schemas.microsoft.com/office/powerpoint/2010/main" val="23086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D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10"/>
          </p:nvPr>
        </p:nvSpPr>
        <p:spPr/>
        <p:txBody>
          <a:bodyPr/>
          <a:lstStyle/>
          <a:p>
            <a:fld id="{29D53C15-D518-4FBB-82A2-C1666522AC32}" type="datetimeFigureOut">
              <a:rPr lang="es-DO" smtClean="0"/>
              <a:t>29/5/22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86CB4B4D-7CA3-9044-876B-883B54F8677D}" type="slidenum">
              <a:rPr lang="es-DO" smtClean="0"/>
              <a:t>‹Nº›</a:t>
            </a:fld>
            <a:endParaRPr lang="es-DO" dirty="0"/>
          </a:p>
        </p:txBody>
      </p:sp>
    </p:spTree>
    <p:extLst>
      <p:ext uri="{BB962C8B-B14F-4D97-AF65-F5344CB8AC3E}">
        <p14:creationId xmlns:p14="http://schemas.microsoft.com/office/powerpoint/2010/main" val="2933239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D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9D53C15-D518-4FBB-82A2-C1666522AC32}" type="datetimeFigureOut">
              <a:rPr lang="es-DO" smtClean="0"/>
              <a:t>29/5/22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86CB4B4D-7CA3-9044-876B-883B54F8677D}" type="slidenum">
              <a:rPr lang="es-DO" smtClean="0"/>
              <a:t>‹Nº›</a:t>
            </a:fld>
            <a:endParaRPr lang="es-DO" dirty="0"/>
          </a:p>
        </p:txBody>
      </p:sp>
    </p:spTree>
    <p:extLst>
      <p:ext uri="{BB962C8B-B14F-4D97-AF65-F5344CB8AC3E}">
        <p14:creationId xmlns:p14="http://schemas.microsoft.com/office/powerpoint/2010/main" val="3603877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DO"/>
          </a:p>
        </p:txBody>
      </p:sp>
      <p:sp>
        <p:nvSpPr>
          <p:cNvPr id="3" name="Marcador de contenido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p:cNvSpPr>
            <a:spLocks noGrp="1"/>
          </p:cNvSpPr>
          <p:nvPr>
            <p:ph type="dt" sz="half" idx="10"/>
          </p:nvPr>
        </p:nvSpPr>
        <p:spPr/>
        <p:txBody>
          <a:bodyPr/>
          <a:lstStyle/>
          <a:p>
            <a:fld id="{29D53C15-D518-4FBB-82A2-C1666522AC32}" type="datetimeFigureOut">
              <a:rPr lang="es-DO" smtClean="0"/>
              <a:t>29/5/22</a:t>
            </a:fld>
            <a:endParaRPr lang="es-DO"/>
          </a:p>
        </p:txBody>
      </p:sp>
      <p:sp>
        <p:nvSpPr>
          <p:cNvPr id="6" name="Marcador de pie de página 5"/>
          <p:cNvSpPr>
            <a:spLocks noGrp="1"/>
          </p:cNvSpPr>
          <p:nvPr>
            <p:ph type="ftr" sz="quarter" idx="11"/>
          </p:nvPr>
        </p:nvSpPr>
        <p:spPr/>
        <p:txBody>
          <a:bodyPr/>
          <a:lstStyle/>
          <a:p>
            <a:endParaRPr lang="es-DO"/>
          </a:p>
        </p:txBody>
      </p:sp>
      <p:sp>
        <p:nvSpPr>
          <p:cNvPr id="7" name="Marcador de número de diapositiva 6"/>
          <p:cNvSpPr>
            <a:spLocks noGrp="1"/>
          </p:cNvSpPr>
          <p:nvPr>
            <p:ph type="sldNum" sz="quarter" idx="12"/>
          </p:nvPr>
        </p:nvSpPr>
        <p:spPr/>
        <p:txBody>
          <a:bodyPr/>
          <a:lstStyle/>
          <a:p>
            <a:fld id="{86CB4B4D-7CA3-9044-876B-883B54F8677D}" type="slidenum">
              <a:rPr lang="es-DO" smtClean="0"/>
              <a:t>‹Nº›</a:t>
            </a:fld>
            <a:endParaRPr lang="es-DO" dirty="0"/>
          </a:p>
        </p:txBody>
      </p:sp>
    </p:spTree>
    <p:extLst>
      <p:ext uri="{BB962C8B-B14F-4D97-AF65-F5344CB8AC3E}">
        <p14:creationId xmlns:p14="http://schemas.microsoft.com/office/powerpoint/2010/main" val="2945800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D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p:cNvSpPr>
            <a:spLocks noGrp="1"/>
          </p:cNvSpPr>
          <p:nvPr>
            <p:ph type="dt" sz="half" idx="10"/>
          </p:nvPr>
        </p:nvSpPr>
        <p:spPr/>
        <p:txBody>
          <a:bodyPr/>
          <a:lstStyle/>
          <a:p>
            <a:fld id="{29D53C15-D518-4FBB-82A2-C1666522AC32}" type="datetimeFigureOut">
              <a:rPr lang="es-DO" smtClean="0"/>
              <a:t>29/5/22</a:t>
            </a:fld>
            <a:endParaRPr lang="es-DO"/>
          </a:p>
        </p:txBody>
      </p:sp>
      <p:sp>
        <p:nvSpPr>
          <p:cNvPr id="8" name="Marcador de pie de página 7"/>
          <p:cNvSpPr>
            <a:spLocks noGrp="1"/>
          </p:cNvSpPr>
          <p:nvPr>
            <p:ph type="ftr" sz="quarter" idx="11"/>
          </p:nvPr>
        </p:nvSpPr>
        <p:spPr/>
        <p:txBody>
          <a:bodyPr/>
          <a:lstStyle/>
          <a:p>
            <a:endParaRPr lang="es-DO"/>
          </a:p>
        </p:txBody>
      </p:sp>
      <p:sp>
        <p:nvSpPr>
          <p:cNvPr id="9" name="Marcador de número de diapositiva 8"/>
          <p:cNvSpPr>
            <a:spLocks noGrp="1"/>
          </p:cNvSpPr>
          <p:nvPr>
            <p:ph type="sldNum" sz="quarter" idx="12"/>
          </p:nvPr>
        </p:nvSpPr>
        <p:spPr/>
        <p:txBody>
          <a:bodyPr/>
          <a:lstStyle/>
          <a:p>
            <a:fld id="{86CB4B4D-7CA3-9044-876B-883B54F8677D}" type="slidenum">
              <a:rPr lang="es-DO" smtClean="0"/>
              <a:t>‹Nº›</a:t>
            </a:fld>
            <a:endParaRPr lang="es-DO" dirty="0"/>
          </a:p>
        </p:txBody>
      </p:sp>
    </p:spTree>
    <p:extLst>
      <p:ext uri="{BB962C8B-B14F-4D97-AF65-F5344CB8AC3E}">
        <p14:creationId xmlns:p14="http://schemas.microsoft.com/office/powerpoint/2010/main" val="4225808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DO"/>
          </a:p>
        </p:txBody>
      </p:sp>
      <p:sp>
        <p:nvSpPr>
          <p:cNvPr id="3" name="Marcador de fecha 2"/>
          <p:cNvSpPr>
            <a:spLocks noGrp="1"/>
          </p:cNvSpPr>
          <p:nvPr>
            <p:ph type="dt" sz="half" idx="10"/>
          </p:nvPr>
        </p:nvSpPr>
        <p:spPr/>
        <p:txBody>
          <a:bodyPr/>
          <a:lstStyle/>
          <a:p>
            <a:fld id="{29D53C15-D518-4FBB-82A2-C1666522AC32}" type="datetimeFigureOut">
              <a:rPr lang="es-DO" smtClean="0"/>
              <a:t>29/5/22</a:t>
            </a:fld>
            <a:endParaRPr lang="es-DO"/>
          </a:p>
        </p:txBody>
      </p:sp>
      <p:sp>
        <p:nvSpPr>
          <p:cNvPr id="4" name="Marcador de pie de página 3"/>
          <p:cNvSpPr>
            <a:spLocks noGrp="1"/>
          </p:cNvSpPr>
          <p:nvPr>
            <p:ph type="ftr" sz="quarter" idx="11"/>
          </p:nvPr>
        </p:nvSpPr>
        <p:spPr/>
        <p:txBody>
          <a:bodyPr/>
          <a:lstStyle/>
          <a:p>
            <a:endParaRPr lang="es-DO"/>
          </a:p>
        </p:txBody>
      </p:sp>
      <p:sp>
        <p:nvSpPr>
          <p:cNvPr id="5" name="Marcador de número de diapositiva 4"/>
          <p:cNvSpPr>
            <a:spLocks noGrp="1"/>
          </p:cNvSpPr>
          <p:nvPr>
            <p:ph type="sldNum" sz="quarter" idx="12"/>
          </p:nvPr>
        </p:nvSpPr>
        <p:spPr/>
        <p:txBody>
          <a:bodyPr/>
          <a:lstStyle/>
          <a:p>
            <a:fld id="{86CB4B4D-7CA3-9044-876B-883B54F8677D}" type="slidenum">
              <a:rPr lang="es-DO" smtClean="0"/>
              <a:t>‹Nº›</a:t>
            </a:fld>
            <a:endParaRPr lang="es-DO" dirty="0"/>
          </a:p>
        </p:txBody>
      </p:sp>
    </p:spTree>
    <p:extLst>
      <p:ext uri="{BB962C8B-B14F-4D97-AF65-F5344CB8AC3E}">
        <p14:creationId xmlns:p14="http://schemas.microsoft.com/office/powerpoint/2010/main" val="470791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9D53C15-D518-4FBB-82A2-C1666522AC32}" type="datetimeFigureOut">
              <a:rPr lang="es-DO" smtClean="0"/>
              <a:t>29/5/22</a:t>
            </a:fld>
            <a:endParaRPr lang="es-DO"/>
          </a:p>
        </p:txBody>
      </p:sp>
      <p:sp>
        <p:nvSpPr>
          <p:cNvPr id="3" name="Marcador de pie de página 2"/>
          <p:cNvSpPr>
            <a:spLocks noGrp="1"/>
          </p:cNvSpPr>
          <p:nvPr>
            <p:ph type="ftr" sz="quarter" idx="11"/>
          </p:nvPr>
        </p:nvSpPr>
        <p:spPr/>
        <p:txBody>
          <a:bodyPr/>
          <a:lstStyle/>
          <a:p>
            <a:endParaRPr lang="es-DO"/>
          </a:p>
        </p:txBody>
      </p:sp>
      <p:sp>
        <p:nvSpPr>
          <p:cNvPr id="4" name="Marcador de número de diapositiva 3"/>
          <p:cNvSpPr>
            <a:spLocks noGrp="1"/>
          </p:cNvSpPr>
          <p:nvPr>
            <p:ph type="sldNum" sz="quarter" idx="12"/>
          </p:nvPr>
        </p:nvSpPr>
        <p:spPr/>
        <p:txBody>
          <a:bodyPr/>
          <a:lstStyle/>
          <a:p>
            <a:fld id="{86CB4B4D-7CA3-9044-876B-883B54F8677D}" type="slidenum">
              <a:rPr lang="es-DO" smtClean="0"/>
              <a:t>‹Nº›</a:t>
            </a:fld>
            <a:endParaRPr lang="es-DO" dirty="0"/>
          </a:p>
        </p:txBody>
      </p:sp>
    </p:spTree>
    <p:extLst>
      <p:ext uri="{BB962C8B-B14F-4D97-AF65-F5344CB8AC3E}">
        <p14:creationId xmlns:p14="http://schemas.microsoft.com/office/powerpoint/2010/main" val="1805566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D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29D53C15-D518-4FBB-82A2-C1666522AC32}" type="datetimeFigureOut">
              <a:rPr lang="es-DO" smtClean="0"/>
              <a:t>29/5/22</a:t>
            </a:fld>
            <a:endParaRPr lang="es-DO"/>
          </a:p>
        </p:txBody>
      </p:sp>
      <p:sp>
        <p:nvSpPr>
          <p:cNvPr id="6" name="Marcador de pie de página 5"/>
          <p:cNvSpPr>
            <a:spLocks noGrp="1"/>
          </p:cNvSpPr>
          <p:nvPr>
            <p:ph type="ftr" sz="quarter" idx="11"/>
          </p:nvPr>
        </p:nvSpPr>
        <p:spPr/>
        <p:txBody>
          <a:bodyPr/>
          <a:lstStyle/>
          <a:p>
            <a:endParaRPr lang="es-DO"/>
          </a:p>
        </p:txBody>
      </p:sp>
      <p:sp>
        <p:nvSpPr>
          <p:cNvPr id="7" name="Marcador de número de diapositiva 6"/>
          <p:cNvSpPr>
            <a:spLocks noGrp="1"/>
          </p:cNvSpPr>
          <p:nvPr>
            <p:ph type="sldNum" sz="quarter" idx="12"/>
          </p:nvPr>
        </p:nvSpPr>
        <p:spPr/>
        <p:txBody>
          <a:bodyPr/>
          <a:lstStyle/>
          <a:p>
            <a:fld id="{86CB4B4D-7CA3-9044-876B-883B54F8677D}" type="slidenum">
              <a:rPr lang="es-DO" smtClean="0"/>
              <a:t>‹Nº›</a:t>
            </a:fld>
            <a:endParaRPr lang="es-DO" dirty="0"/>
          </a:p>
        </p:txBody>
      </p:sp>
    </p:spTree>
    <p:extLst>
      <p:ext uri="{BB962C8B-B14F-4D97-AF65-F5344CB8AC3E}">
        <p14:creationId xmlns:p14="http://schemas.microsoft.com/office/powerpoint/2010/main" val="3893777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D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D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29D53C15-D518-4FBB-82A2-C1666522AC32}" type="datetimeFigureOut">
              <a:rPr lang="es-DO" smtClean="0"/>
              <a:t>29/5/22</a:t>
            </a:fld>
            <a:endParaRPr lang="es-DO"/>
          </a:p>
        </p:txBody>
      </p:sp>
      <p:sp>
        <p:nvSpPr>
          <p:cNvPr id="6" name="Marcador de pie de página 5"/>
          <p:cNvSpPr>
            <a:spLocks noGrp="1"/>
          </p:cNvSpPr>
          <p:nvPr>
            <p:ph type="ftr" sz="quarter" idx="11"/>
          </p:nvPr>
        </p:nvSpPr>
        <p:spPr/>
        <p:txBody>
          <a:bodyPr/>
          <a:lstStyle/>
          <a:p>
            <a:endParaRPr lang="es-DO"/>
          </a:p>
        </p:txBody>
      </p:sp>
      <p:sp>
        <p:nvSpPr>
          <p:cNvPr id="7" name="Marcador de número de diapositiva 6"/>
          <p:cNvSpPr>
            <a:spLocks noGrp="1"/>
          </p:cNvSpPr>
          <p:nvPr>
            <p:ph type="sldNum" sz="quarter" idx="12"/>
          </p:nvPr>
        </p:nvSpPr>
        <p:spPr/>
        <p:txBody>
          <a:bodyPr/>
          <a:lstStyle/>
          <a:p>
            <a:fld id="{86CB4B4D-7CA3-9044-876B-883B54F8677D}" type="slidenum">
              <a:rPr lang="es-DO" smtClean="0"/>
              <a:t>‹Nº›</a:t>
            </a:fld>
            <a:endParaRPr lang="es-DO" dirty="0"/>
          </a:p>
        </p:txBody>
      </p:sp>
    </p:spTree>
    <p:extLst>
      <p:ext uri="{BB962C8B-B14F-4D97-AF65-F5344CB8AC3E}">
        <p14:creationId xmlns:p14="http://schemas.microsoft.com/office/powerpoint/2010/main" val="1252972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D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10"/>
          </p:nvPr>
        </p:nvSpPr>
        <p:spPr/>
        <p:txBody>
          <a:bodyPr/>
          <a:lstStyle/>
          <a:p>
            <a:fld id="{29D53C15-D518-4FBB-82A2-C1666522AC32}" type="datetimeFigureOut">
              <a:rPr lang="es-DO" smtClean="0"/>
              <a:t>29/5/22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86CB4B4D-7CA3-9044-876B-883B54F8677D}" type="slidenum">
              <a:rPr lang="es-DO" smtClean="0"/>
              <a:t>‹Nº›</a:t>
            </a:fld>
            <a:endParaRPr lang="es-DO" dirty="0"/>
          </a:p>
        </p:txBody>
      </p:sp>
    </p:spTree>
    <p:extLst>
      <p:ext uri="{BB962C8B-B14F-4D97-AF65-F5344CB8AC3E}">
        <p14:creationId xmlns:p14="http://schemas.microsoft.com/office/powerpoint/2010/main" val="71756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hasCustomPrompt="1"/>
          </p:nvPr>
        </p:nvSpPr>
        <p:spPr>
          <a:xfrm>
            <a:off x="2666044" y="355600"/>
            <a:ext cx="6020755" cy="878808"/>
          </a:xfrm>
          <a:prstGeom prst="rect">
            <a:avLst/>
          </a:prstGeom>
        </p:spPr>
        <p:txBody>
          <a:bodyPr/>
          <a:lstStyle>
            <a:lvl1pPr algn="l">
              <a:defRPr>
                <a:solidFill>
                  <a:srgbClr val="002060"/>
                </a:solidFill>
                <a:latin typeface="Century Gothic" panose="020B0502020202020204" pitchFamily="34" charset="0"/>
              </a:defRPr>
            </a:lvl1pPr>
          </a:lstStyle>
          <a:p>
            <a:r>
              <a:rPr dirty="0"/>
              <a:t>Title Text</a:t>
            </a:r>
          </a:p>
        </p:txBody>
      </p:sp>
      <p:sp>
        <p:nvSpPr>
          <p:cNvPr id="23" name="Body Level One…"/>
          <p:cNvSpPr txBox="1">
            <a:spLocks noGrp="1"/>
          </p:cNvSpPr>
          <p:nvPr>
            <p:ph type="body" idx="1" hasCustomPrompt="1"/>
          </p:nvPr>
        </p:nvSpPr>
        <p:spPr>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pic>
        <p:nvPicPr>
          <p:cNvPr id="3" name="Picture 2">
            <a:extLst>
              <a:ext uri="{FF2B5EF4-FFF2-40B4-BE49-F238E27FC236}">
                <a16:creationId xmlns:a16="http://schemas.microsoft.com/office/drawing/2014/main" id="{F7EF3D45-5BBD-A34F-9F94-154B20F4D1D3}"/>
              </a:ext>
            </a:extLst>
          </p:cNvPr>
          <p:cNvPicPr>
            <a:picLocks noChangeAspect="1"/>
          </p:cNvPicPr>
          <p:nvPr userDrawn="1"/>
        </p:nvPicPr>
        <p:blipFill>
          <a:blip r:embed="rId2"/>
          <a:stretch>
            <a:fillRect/>
          </a:stretch>
        </p:blipFill>
        <p:spPr>
          <a:xfrm>
            <a:off x="457200" y="334827"/>
            <a:ext cx="1814516" cy="900000"/>
          </a:xfrm>
          <a:prstGeom prst="rect">
            <a:avLst/>
          </a:prstGeom>
        </p:spPr>
      </p:pic>
      <p:cxnSp>
        <p:nvCxnSpPr>
          <p:cNvPr id="5" name="Straight Connector 4">
            <a:extLst>
              <a:ext uri="{FF2B5EF4-FFF2-40B4-BE49-F238E27FC236}">
                <a16:creationId xmlns:a16="http://schemas.microsoft.com/office/drawing/2014/main" id="{F9AD15AA-EE4F-BE4F-8964-AC565FEE8159}"/>
              </a:ext>
            </a:extLst>
          </p:cNvPr>
          <p:cNvCxnSpPr>
            <a:cxnSpLocks/>
          </p:cNvCxnSpPr>
          <p:nvPr userDrawn="1"/>
        </p:nvCxnSpPr>
        <p:spPr>
          <a:xfrm>
            <a:off x="2468880" y="356019"/>
            <a:ext cx="0" cy="878808"/>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D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10"/>
          </p:nvPr>
        </p:nvSpPr>
        <p:spPr/>
        <p:txBody>
          <a:bodyPr/>
          <a:lstStyle/>
          <a:p>
            <a:fld id="{29D53C15-D518-4FBB-82A2-C1666522AC32}" type="datetimeFigureOut">
              <a:rPr lang="es-DO" smtClean="0"/>
              <a:t>29/5/22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86CB4B4D-7CA3-9044-876B-883B54F8677D}" type="slidenum">
              <a:rPr lang="es-DO" smtClean="0"/>
              <a:t>‹Nº›</a:t>
            </a:fld>
            <a:endParaRPr lang="es-DO" dirty="0"/>
          </a:p>
        </p:txBody>
      </p:sp>
    </p:spTree>
    <p:extLst>
      <p:ext uri="{BB962C8B-B14F-4D97-AF65-F5344CB8AC3E}">
        <p14:creationId xmlns:p14="http://schemas.microsoft.com/office/powerpoint/2010/main" val="3606473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hasCustomPrompt="1"/>
          </p:nvPr>
        </p:nvSpPr>
        <p:spPr>
          <a:xfrm>
            <a:off x="2666044" y="355600"/>
            <a:ext cx="6020755" cy="878808"/>
          </a:xfrm>
          <a:prstGeom prst="rect">
            <a:avLst/>
          </a:prstGeom>
        </p:spPr>
        <p:txBody>
          <a:bodyPr/>
          <a:lstStyle>
            <a:lvl1pPr algn="l">
              <a:defRPr>
                <a:solidFill>
                  <a:srgbClr val="002060"/>
                </a:solidFill>
                <a:latin typeface="Century Gothic" panose="020B0502020202020204" pitchFamily="34" charset="0"/>
              </a:defRPr>
            </a:lvl1pPr>
          </a:lstStyle>
          <a:p>
            <a:r>
              <a:rPr dirty="0"/>
              <a:t>Title Text</a:t>
            </a:r>
          </a:p>
        </p:txBody>
      </p:sp>
      <p:sp>
        <p:nvSpPr>
          <p:cNvPr id="23" name="Body Level One…"/>
          <p:cNvSpPr txBox="1">
            <a:spLocks noGrp="1"/>
          </p:cNvSpPr>
          <p:nvPr>
            <p:ph type="body" idx="1" hasCustomPrompt="1"/>
          </p:nvPr>
        </p:nvSpPr>
        <p:spPr>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pic>
        <p:nvPicPr>
          <p:cNvPr id="3" name="Picture 2">
            <a:extLst>
              <a:ext uri="{FF2B5EF4-FFF2-40B4-BE49-F238E27FC236}">
                <a16:creationId xmlns:a16="http://schemas.microsoft.com/office/drawing/2014/main" id="{F7EF3D45-5BBD-A34F-9F94-154B20F4D1D3}"/>
              </a:ext>
            </a:extLst>
          </p:cNvPr>
          <p:cNvPicPr>
            <a:picLocks noChangeAspect="1"/>
          </p:cNvPicPr>
          <p:nvPr userDrawn="1"/>
        </p:nvPicPr>
        <p:blipFill>
          <a:blip r:embed="rId2"/>
          <a:stretch>
            <a:fillRect/>
          </a:stretch>
        </p:blipFill>
        <p:spPr>
          <a:xfrm>
            <a:off x="457200" y="334827"/>
            <a:ext cx="1814516" cy="900000"/>
          </a:xfrm>
          <a:prstGeom prst="rect">
            <a:avLst/>
          </a:prstGeom>
        </p:spPr>
      </p:pic>
      <p:cxnSp>
        <p:nvCxnSpPr>
          <p:cNvPr id="5" name="Straight Connector 4">
            <a:extLst>
              <a:ext uri="{FF2B5EF4-FFF2-40B4-BE49-F238E27FC236}">
                <a16:creationId xmlns:a16="http://schemas.microsoft.com/office/drawing/2014/main" id="{F9AD15AA-EE4F-BE4F-8964-AC565FEE8159}"/>
              </a:ext>
            </a:extLst>
          </p:cNvPr>
          <p:cNvCxnSpPr>
            <a:cxnSpLocks/>
          </p:cNvCxnSpPr>
          <p:nvPr userDrawn="1"/>
        </p:nvCxnSpPr>
        <p:spPr>
          <a:xfrm>
            <a:off x="2468880" y="356019"/>
            <a:ext cx="0" cy="878808"/>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2658602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2" name="Title Text"/>
          <p:cNvSpPr txBox="1">
            <a:spLocks noGrp="1"/>
          </p:cNvSpPr>
          <p:nvPr>
            <p:ph type="title" hasCustomPrompt="1"/>
          </p:nvPr>
        </p:nvSpPr>
        <p:spPr>
          <a:xfrm>
            <a:off x="2666044" y="356019"/>
            <a:ext cx="6020755" cy="900000"/>
          </a:xfrm>
          <a:prstGeom prst="rect">
            <a:avLst/>
          </a:prstGeom>
        </p:spPr>
        <p:txBody>
          <a:bodyPr/>
          <a:lstStyle>
            <a:lvl1pPr algn="l">
              <a:defRPr>
                <a:solidFill>
                  <a:srgbClr val="002060"/>
                </a:solidFill>
                <a:latin typeface="Century Gothic" panose="020B0502020202020204" pitchFamily="34" charset="0"/>
              </a:defRPr>
            </a:lvl1pPr>
          </a:lstStyle>
          <a:p>
            <a:r>
              <a:rPr dirty="0"/>
              <a:t>Title Text</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5" name="Picture 4">
            <a:extLst>
              <a:ext uri="{FF2B5EF4-FFF2-40B4-BE49-F238E27FC236}">
                <a16:creationId xmlns:a16="http://schemas.microsoft.com/office/drawing/2014/main" id="{220BCB36-344B-E64E-BB13-F4BB906C0BA5}"/>
              </a:ext>
            </a:extLst>
          </p:cNvPr>
          <p:cNvPicPr>
            <a:picLocks noChangeAspect="1"/>
          </p:cNvPicPr>
          <p:nvPr userDrawn="1"/>
        </p:nvPicPr>
        <p:blipFill>
          <a:blip r:embed="rId2"/>
          <a:stretch>
            <a:fillRect/>
          </a:stretch>
        </p:blipFill>
        <p:spPr>
          <a:xfrm>
            <a:off x="457200" y="334827"/>
            <a:ext cx="1814516" cy="900000"/>
          </a:xfrm>
          <a:prstGeom prst="rect">
            <a:avLst/>
          </a:prstGeom>
        </p:spPr>
      </p:pic>
      <p:cxnSp>
        <p:nvCxnSpPr>
          <p:cNvPr id="6" name="Straight Connector 5">
            <a:extLst>
              <a:ext uri="{FF2B5EF4-FFF2-40B4-BE49-F238E27FC236}">
                <a16:creationId xmlns:a16="http://schemas.microsoft.com/office/drawing/2014/main" id="{70A02213-6C6D-344A-A77A-4FCDCB8F8922}"/>
              </a:ext>
            </a:extLst>
          </p:cNvPr>
          <p:cNvCxnSpPr>
            <a:cxnSpLocks/>
          </p:cNvCxnSpPr>
          <p:nvPr userDrawn="1"/>
        </p:nvCxnSpPr>
        <p:spPr>
          <a:xfrm>
            <a:off x="2468880" y="356019"/>
            <a:ext cx="0" cy="878808"/>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2572446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B0601-A7CD-5643-8BE1-9ED375182C23}"/>
              </a:ext>
            </a:extLst>
          </p:cNvPr>
          <p:cNvSpPr/>
          <p:nvPr userDrawn="1"/>
        </p:nvSpPr>
        <p:spPr>
          <a:xfrm>
            <a:off x="386080" y="1503680"/>
            <a:ext cx="4185920" cy="4998841"/>
          </a:xfrm>
          <a:prstGeom prst="rect">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DO" sz="1800" b="0" i="0" u="none" strike="noStrike" cap="none" spc="0" normalizeH="0" baseline="0">
              <a:ln>
                <a:noFill/>
              </a:ln>
              <a:solidFill>
                <a:srgbClr val="000000"/>
              </a:solidFill>
              <a:effectLst/>
              <a:uFillTx/>
              <a:latin typeface="+mj-lt"/>
              <a:ea typeface="+mj-ea"/>
              <a:cs typeface="+mj-cs"/>
              <a:sym typeface="Franklin Gothic Book"/>
            </a:endParaRPr>
          </a:p>
        </p:txBody>
      </p:sp>
      <p:sp>
        <p:nvSpPr>
          <p:cNvPr id="52" name="Title Text"/>
          <p:cNvSpPr txBox="1">
            <a:spLocks noGrp="1"/>
          </p:cNvSpPr>
          <p:nvPr>
            <p:ph type="title" hasCustomPrompt="1"/>
          </p:nvPr>
        </p:nvSpPr>
        <p:spPr>
          <a:xfrm>
            <a:off x="2666045" y="356018"/>
            <a:ext cx="6020755" cy="878809"/>
          </a:xfrm>
          <a:prstGeom prst="rect">
            <a:avLst/>
          </a:prstGeom>
        </p:spPr>
        <p:txBody>
          <a:bodyPr/>
          <a:lstStyle>
            <a:lvl1pPr algn="l">
              <a:defRPr>
                <a:solidFill>
                  <a:srgbClr val="002060"/>
                </a:solidFill>
                <a:latin typeface="Century Gothic" panose="020B0502020202020204" pitchFamily="34" charset="0"/>
              </a:defRPr>
            </a:lvl1pPr>
          </a:lstStyle>
          <a:p>
            <a:r>
              <a:rPr dirty="0"/>
              <a:t>Title Text</a:t>
            </a:r>
          </a:p>
        </p:txBody>
      </p:sp>
      <p:sp>
        <p:nvSpPr>
          <p:cNvPr id="53" name="Body Level One…"/>
          <p:cNvSpPr txBox="1">
            <a:spLocks noGrp="1"/>
          </p:cNvSpPr>
          <p:nvPr>
            <p:ph type="body" sz="half" idx="1" hasCustomPrompt="1"/>
          </p:nvPr>
        </p:nvSpPr>
        <p:spPr>
          <a:xfrm>
            <a:off x="457200" y="1600200"/>
            <a:ext cx="4038600" cy="4770120"/>
          </a:xfrm>
          <a:prstGeom prst="rect">
            <a:avLst/>
          </a:prstGeom>
        </p:spPr>
        <p:txBody>
          <a:bodyPr/>
          <a:lstStyle>
            <a:lvl1pPr>
              <a:spcBef>
                <a:spcPts val="600"/>
              </a:spcBef>
              <a:defRPr sz="2800">
                <a:latin typeface="Century Gothic" panose="020B0502020202020204" pitchFamily="34" charset="0"/>
              </a:defRPr>
            </a:lvl1pPr>
            <a:lvl2pPr marL="790575" indent="-333375">
              <a:spcBef>
                <a:spcPts val="600"/>
              </a:spcBef>
              <a:defRPr sz="2800">
                <a:latin typeface="Century Gothic" panose="020B0502020202020204" pitchFamily="34" charset="0"/>
              </a:defRPr>
            </a:lvl2pPr>
            <a:lvl3pPr marL="1234439" indent="-320039">
              <a:spcBef>
                <a:spcPts val="600"/>
              </a:spcBef>
              <a:defRPr sz="2800">
                <a:latin typeface="Century Gothic" panose="020B0502020202020204" pitchFamily="34" charset="0"/>
              </a:defRPr>
            </a:lvl3pPr>
            <a:lvl4pPr marL="1727200" indent="-355600">
              <a:spcBef>
                <a:spcPts val="600"/>
              </a:spcBef>
              <a:defRPr sz="2800">
                <a:latin typeface="Century Gothic" panose="020B0502020202020204" pitchFamily="34" charset="0"/>
              </a:defRPr>
            </a:lvl4pPr>
            <a:lvl5pPr marL="2184400" indent="-355600">
              <a:spcBef>
                <a:spcPts val="600"/>
              </a:spcBef>
              <a:defRPr sz="2800">
                <a:latin typeface="Century Gothic" panose="020B0502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6" name="Picture 5">
            <a:extLst>
              <a:ext uri="{FF2B5EF4-FFF2-40B4-BE49-F238E27FC236}">
                <a16:creationId xmlns:a16="http://schemas.microsoft.com/office/drawing/2014/main" id="{F87EF78A-AFC5-0849-B3BB-661A23861765}"/>
              </a:ext>
            </a:extLst>
          </p:cNvPr>
          <p:cNvPicPr>
            <a:picLocks noChangeAspect="1"/>
          </p:cNvPicPr>
          <p:nvPr userDrawn="1"/>
        </p:nvPicPr>
        <p:blipFill>
          <a:blip r:embed="rId2"/>
          <a:stretch>
            <a:fillRect/>
          </a:stretch>
        </p:blipFill>
        <p:spPr>
          <a:xfrm>
            <a:off x="457200" y="334827"/>
            <a:ext cx="1814516" cy="900000"/>
          </a:xfrm>
          <a:prstGeom prst="rect">
            <a:avLst/>
          </a:prstGeom>
        </p:spPr>
      </p:pic>
      <p:cxnSp>
        <p:nvCxnSpPr>
          <p:cNvPr id="7" name="Straight Connector 6">
            <a:extLst>
              <a:ext uri="{FF2B5EF4-FFF2-40B4-BE49-F238E27FC236}">
                <a16:creationId xmlns:a16="http://schemas.microsoft.com/office/drawing/2014/main" id="{E4B7E352-FC92-D641-ABC1-3C92221FD3C3}"/>
              </a:ext>
            </a:extLst>
          </p:cNvPr>
          <p:cNvCxnSpPr>
            <a:cxnSpLocks/>
          </p:cNvCxnSpPr>
          <p:nvPr userDrawn="1"/>
        </p:nvCxnSpPr>
        <p:spPr>
          <a:xfrm>
            <a:off x="2468880" y="356019"/>
            <a:ext cx="0" cy="878808"/>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672B63-CEEC-384C-9466-EA5968BDE1F6}"/>
              </a:ext>
            </a:extLst>
          </p:cNvPr>
          <p:cNvSpPr/>
          <p:nvPr userDrawn="1"/>
        </p:nvSpPr>
        <p:spPr>
          <a:xfrm>
            <a:off x="4560739" y="1391919"/>
            <a:ext cx="4210345" cy="5182393"/>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DO" sz="1800" b="0" i="0" u="none" strike="noStrike" cap="none" spc="0" normalizeH="0" baseline="0">
              <a:ln>
                <a:noFill/>
              </a:ln>
              <a:solidFill>
                <a:srgbClr val="000000"/>
              </a:solidFill>
              <a:effectLst/>
              <a:uFillTx/>
              <a:latin typeface="+mj-lt"/>
              <a:ea typeface="+mj-ea"/>
              <a:cs typeface="+mj-cs"/>
              <a:sym typeface="Franklin Gothic Book"/>
            </a:endParaRPr>
          </a:p>
        </p:txBody>
      </p:sp>
      <p:sp>
        <p:nvSpPr>
          <p:cNvPr id="61" name="Title Text"/>
          <p:cNvSpPr txBox="1">
            <a:spLocks noGrp="1"/>
          </p:cNvSpPr>
          <p:nvPr>
            <p:ph type="title" hasCustomPrompt="1"/>
          </p:nvPr>
        </p:nvSpPr>
        <p:spPr>
          <a:xfrm>
            <a:off x="2666044" y="356020"/>
            <a:ext cx="6020755" cy="900000"/>
          </a:xfrm>
          <a:prstGeom prst="rect">
            <a:avLst/>
          </a:prstGeom>
        </p:spPr>
        <p:txBody>
          <a:bodyPr/>
          <a:lstStyle>
            <a:lvl1pPr algn="l">
              <a:defRPr>
                <a:solidFill>
                  <a:srgbClr val="002060"/>
                </a:solidFill>
                <a:latin typeface="Century Gothic" panose="020B0502020202020204" pitchFamily="34" charset="0"/>
              </a:defRPr>
            </a:lvl1pPr>
          </a:lstStyle>
          <a:p>
            <a:r>
              <a:rPr dirty="0"/>
              <a:t>Title Text</a:t>
            </a:r>
          </a:p>
        </p:txBody>
      </p:sp>
      <p:sp>
        <p:nvSpPr>
          <p:cNvPr id="62" name="Body Level One…"/>
          <p:cNvSpPr txBox="1">
            <a:spLocks noGrp="1"/>
          </p:cNvSpPr>
          <p:nvPr>
            <p:ph type="body" sz="quarter" idx="1" hasCustomPrompt="1"/>
          </p:nvPr>
        </p:nvSpPr>
        <p:spPr>
          <a:xfrm>
            <a:off x="457200" y="1535112"/>
            <a:ext cx="4040188" cy="639763"/>
          </a:xfrm>
          <a:prstGeom prst="rect">
            <a:avLst/>
          </a:prstGeom>
        </p:spPr>
        <p:txBody>
          <a:bodyPr anchor="b"/>
          <a:lstStyle>
            <a:lvl1pPr marL="0" indent="0">
              <a:spcBef>
                <a:spcPts val="500"/>
              </a:spcBef>
              <a:buSzTx/>
              <a:buFontTx/>
              <a:buNone/>
              <a:defRPr sz="2400" b="1">
                <a:latin typeface="Century Gothic" panose="020B0502020202020204" pitchFamily="34" charset="0"/>
              </a:defRPr>
            </a:lvl1pPr>
            <a:lvl2pPr marL="0" indent="457200">
              <a:spcBef>
                <a:spcPts val="500"/>
              </a:spcBef>
              <a:buSzTx/>
              <a:buFontTx/>
              <a:buNone/>
              <a:defRPr sz="2400" b="1">
                <a:latin typeface="Century Gothic" panose="020B0502020202020204" pitchFamily="34" charset="0"/>
              </a:defRPr>
            </a:lvl2pPr>
            <a:lvl3pPr marL="0" indent="914400">
              <a:spcBef>
                <a:spcPts val="500"/>
              </a:spcBef>
              <a:buSzTx/>
              <a:buFontTx/>
              <a:buNone/>
              <a:defRPr sz="2400" b="1">
                <a:latin typeface="Century Gothic" panose="020B0502020202020204" pitchFamily="34" charset="0"/>
              </a:defRPr>
            </a:lvl3pPr>
            <a:lvl4pPr marL="0" indent="1371600">
              <a:spcBef>
                <a:spcPts val="500"/>
              </a:spcBef>
              <a:buSzTx/>
              <a:buFontTx/>
              <a:buNone/>
              <a:defRPr sz="2400" b="1">
                <a:latin typeface="Century Gothic" panose="020B0502020202020204" pitchFamily="34" charset="0"/>
              </a:defRPr>
            </a:lvl4pPr>
            <a:lvl5pPr marL="0" indent="1828800">
              <a:spcBef>
                <a:spcPts val="500"/>
              </a:spcBef>
              <a:buSzTx/>
              <a:buFontTx/>
              <a:buNone/>
              <a:defRPr sz="2400" b="1">
                <a:latin typeface="Century Gothic" panose="020B0502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3" name="Text Placeholder 4"/>
          <p:cNvSpPr>
            <a:spLocks noGrp="1"/>
          </p:cNvSpPr>
          <p:nvPr>
            <p:ph type="body" sz="quarter" idx="21"/>
          </p:nvPr>
        </p:nvSpPr>
        <p:spPr>
          <a:xfrm>
            <a:off x="4645025" y="1535112"/>
            <a:ext cx="4041775" cy="4692968"/>
          </a:xfrm>
          <a:prstGeom prst="rect">
            <a:avLst/>
          </a:prstGeom>
        </p:spPr>
        <p:txBody>
          <a:bodyPr anchor="b"/>
          <a:lstStyle>
            <a:lvl1pPr>
              <a:defRPr b="0" i="0">
                <a:latin typeface="Century Gothic" panose="020B0502020202020204" pitchFamily="34" charset="0"/>
              </a:defRPr>
            </a:lvl1pPr>
          </a:lstStyle>
          <a:p>
            <a:pPr marL="0" indent="0">
              <a:spcBef>
                <a:spcPts val="500"/>
              </a:spcBef>
              <a:buSzTx/>
              <a:buFontTx/>
              <a:buNone/>
              <a:defRPr sz="2400" b="1"/>
            </a:pPr>
            <a:endParaRPr dirty="0"/>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6" name="Picture 5">
            <a:extLst>
              <a:ext uri="{FF2B5EF4-FFF2-40B4-BE49-F238E27FC236}">
                <a16:creationId xmlns:a16="http://schemas.microsoft.com/office/drawing/2014/main" id="{24D106E4-9622-C942-BBCF-32489594E935}"/>
              </a:ext>
            </a:extLst>
          </p:cNvPr>
          <p:cNvPicPr>
            <a:picLocks noChangeAspect="1"/>
          </p:cNvPicPr>
          <p:nvPr userDrawn="1"/>
        </p:nvPicPr>
        <p:blipFill>
          <a:blip r:embed="rId2"/>
          <a:stretch>
            <a:fillRect/>
          </a:stretch>
        </p:blipFill>
        <p:spPr>
          <a:xfrm>
            <a:off x="457200" y="334827"/>
            <a:ext cx="1814516" cy="900000"/>
          </a:xfrm>
          <a:prstGeom prst="rect">
            <a:avLst/>
          </a:prstGeom>
        </p:spPr>
      </p:pic>
      <p:cxnSp>
        <p:nvCxnSpPr>
          <p:cNvPr id="7" name="Straight Connector 6">
            <a:extLst>
              <a:ext uri="{FF2B5EF4-FFF2-40B4-BE49-F238E27FC236}">
                <a16:creationId xmlns:a16="http://schemas.microsoft.com/office/drawing/2014/main" id="{5EE1508B-038A-5743-B7B9-AA8C5F8E2971}"/>
              </a:ext>
            </a:extLst>
          </p:cNvPr>
          <p:cNvCxnSpPr>
            <a:cxnSpLocks/>
          </p:cNvCxnSpPr>
          <p:nvPr userDrawn="1"/>
        </p:nvCxnSpPr>
        <p:spPr>
          <a:xfrm>
            <a:off x="2468880" y="356019"/>
            <a:ext cx="0" cy="878808"/>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2" name="Title Text"/>
          <p:cNvSpPr txBox="1">
            <a:spLocks noGrp="1"/>
          </p:cNvSpPr>
          <p:nvPr>
            <p:ph type="title" hasCustomPrompt="1"/>
          </p:nvPr>
        </p:nvSpPr>
        <p:spPr>
          <a:xfrm>
            <a:off x="2666044" y="356019"/>
            <a:ext cx="6020755" cy="900000"/>
          </a:xfrm>
          <a:prstGeom prst="rect">
            <a:avLst/>
          </a:prstGeom>
        </p:spPr>
        <p:txBody>
          <a:bodyPr/>
          <a:lstStyle>
            <a:lvl1pPr algn="l">
              <a:defRPr>
                <a:solidFill>
                  <a:srgbClr val="002060"/>
                </a:solidFill>
                <a:latin typeface="Century Gothic" panose="020B0502020202020204" pitchFamily="34" charset="0"/>
              </a:defRPr>
            </a:lvl1pPr>
          </a:lstStyle>
          <a:p>
            <a:r>
              <a:rPr dirty="0"/>
              <a:t>Title Text</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5" name="Picture 4">
            <a:extLst>
              <a:ext uri="{FF2B5EF4-FFF2-40B4-BE49-F238E27FC236}">
                <a16:creationId xmlns:a16="http://schemas.microsoft.com/office/drawing/2014/main" id="{220BCB36-344B-E64E-BB13-F4BB906C0BA5}"/>
              </a:ext>
            </a:extLst>
          </p:cNvPr>
          <p:cNvPicPr>
            <a:picLocks noChangeAspect="1"/>
          </p:cNvPicPr>
          <p:nvPr userDrawn="1"/>
        </p:nvPicPr>
        <p:blipFill>
          <a:blip r:embed="rId2"/>
          <a:stretch>
            <a:fillRect/>
          </a:stretch>
        </p:blipFill>
        <p:spPr>
          <a:xfrm>
            <a:off x="457200" y="334827"/>
            <a:ext cx="1814516" cy="900000"/>
          </a:xfrm>
          <a:prstGeom prst="rect">
            <a:avLst/>
          </a:prstGeom>
        </p:spPr>
      </p:pic>
      <p:cxnSp>
        <p:nvCxnSpPr>
          <p:cNvPr id="6" name="Straight Connector 5">
            <a:extLst>
              <a:ext uri="{FF2B5EF4-FFF2-40B4-BE49-F238E27FC236}">
                <a16:creationId xmlns:a16="http://schemas.microsoft.com/office/drawing/2014/main" id="{70A02213-6C6D-344A-A77A-4FCDCB8F8922}"/>
              </a:ext>
            </a:extLst>
          </p:cNvPr>
          <p:cNvCxnSpPr>
            <a:cxnSpLocks/>
          </p:cNvCxnSpPr>
          <p:nvPr userDrawn="1"/>
        </p:nvCxnSpPr>
        <p:spPr>
          <a:xfrm>
            <a:off x="2468880" y="356019"/>
            <a:ext cx="0" cy="878808"/>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4" name="Picture 3">
            <a:extLst>
              <a:ext uri="{FF2B5EF4-FFF2-40B4-BE49-F238E27FC236}">
                <a16:creationId xmlns:a16="http://schemas.microsoft.com/office/drawing/2014/main" id="{BE1B82CF-AA38-D74B-8E5C-BB7EA175D22B}"/>
              </a:ext>
            </a:extLst>
          </p:cNvPr>
          <p:cNvPicPr>
            <a:picLocks noChangeAspect="1"/>
          </p:cNvPicPr>
          <p:nvPr userDrawn="1"/>
        </p:nvPicPr>
        <p:blipFill>
          <a:blip r:embed="rId2"/>
          <a:stretch>
            <a:fillRect/>
          </a:stretch>
        </p:blipFill>
        <p:spPr>
          <a:xfrm>
            <a:off x="457200" y="334827"/>
            <a:ext cx="1814516" cy="900000"/>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9" name="Title Text"/>
          <p:cNvSpPr txBox="1">
            <a:spLocks noGrp="1"/>
          </p:cNvSpPr>
          <p:nvPr>
            <p:ph type="title" hasCustomPrompt="1"/>
          </p:nvPr>
        </p:nvSpPr>
        <p:spPr>
          <a:xfrm>
            <a:off x="457200" y="1536023"/>
            <a:ext cx="3008314" cy="377662"/>
          </a:xfrm>
          <a:prstGeom prst="rect">
            <a:avLst/>
          </a:prstGeom>
        </p:spPr>
        <p:txBody>
          <a:bodyPr anchor="b"/>
          <a:lstStyle>
            <a:lvl1pPr algn="l">
              <a:defRPr sz="2000">
                <a:solidFill>
                  <a:srgbClr val="002060"/>
                </a:solidFill>
                <a:latin typeface="Century Gothic" panose="020B0502020202020204" pitchFamily="34" charset="0"/>
              </a:defRPr>
            </a:lvl1pPr>
          </a:lstStyle>
          <a:p>
            <a:r>
              <a:rPr dirty="0"/>
              <a:t>Title Text</a:t>
            </a:r>
          </a:p>
        </p:txBody>
      </p:sp>
      <p:sp>
        <p:nvSpPr>
          <p:cNvPr id="90" name="Body Level One…"/>
          <p:cNvSpPr txBox="1">
            <a:spLocks noGrp="1"/>
          </p:cNvSpPr>
          <p:nvPr>
            <p:ph type="body" sz="half" idx="1" hasCustomPrompt="1"/>
          </p:nvPr>
        </p:nvSpPr>
        <p:spPr>
          <a:xfrm>
            <a:off x="3575050" y="273049"/>
            <a:ext cx="5111750" cy="5782301"/>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vl4pPr>
            <a:lvl5pPr>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1" name="Text Placeholder 3"/>
          <p:cNvSpPr>
            <a:spLocks noGrp="1"/>
          </p:cNvSpPr>
          <p:nvPr>
            <p:ph type="body" sz="quarter" idx="21"/>
          </p:nvPr>
        </p:nvSpPr>
        <p:spPr>
          <a:xfrm>
            <a:off x="457199" y="2062480"/>
            <a:ext cx="3008315" cy="3992865"/>
          </a:xfrm>
          <a:prstGeom prst="rect">
            <a:avLst/>
          </a:prstGeom>
        </p:spPr>
        <p:txBody>
          <a:bodyPr/>
          <a:lstStyle>
            <a:lvl1pPr>
              <a:defRPr>
                <a:latin typeface="Century Gothic" panose="020B0502020202020204" pitchFamily="34" charset="0"/>
              </a:defRPr>
            </a:lvl1pPr>
          </a:lstStyle>
          <a:p>
            <a:pPr marL="0" indent="0">
              <a:spcBef>
                <a:spcPts val="300"/>
              </a:spcBef>
              <a:buSzTx/>
              <a:buFontTx/>
              <a:buNone/>
              <a:defRPr sz="1400"/>
            </a:pPr>
            <a:endParaRPr dirty="0"/>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7" name="Picture 6">
            <a:extLst>
              <a:ext uri="{FF2B5EF4-FFF2-40B4-BE49-F238E27FC236}">
                <a16:creationId xmlns:a16="http://schemas.microsoft.com/office/drawing/2014/main" id="{269E218A-6A89-4446-8B95-44EF423F906E}"/>
              </a:ext>
            </a:extLst>
          </p:cNvPr>
          <p:cNvPicPr>
            <a:picLocks noChangeAspect="1"/>
          </p:cNvPicPr>
          <p:nvPr userDrawn="1"/>
        </p:nvPicPr>
        <p:blipFill>
          <a:blip r:embed="rId2"/>
          <a:stretch>
            <a:fillRect/>
          </a:stretch>
        </p:blipFill>
        <p:spPr>
          <a:xfrm>
            <a:off x="457200" y="334827"/>
            <a:ext cx="1814516" cy="900000"/>
          </a:xfrm>
          <a:prstGeom prst="rect">
            <a:avLst/>
          </a:prstGeom>
        </p:spPr>
      </p:pic>
      <p:cxnSp>
        <p:nvCxnSpPr>
          <p:cNvPr id="8" name="Straight Connector 7">
            <a:extLst>
              <a:ext uri="{FF2B5EF4-FFF2-40B4-BE49-F238E27FC236}">
                <a16:creationId xmlns:a16="http://schemas.microsoft.com/office/drawing/2014/main" id="{36C6AA93-1541-AB47-B67D-E476EBE1FE63}"/>
              </a:ext>
            </a:extLst>
          </p:cNvPr>
          <p:cNvCxnSpPr>
            <a:cxnSpLocks/>
          </p:cNvCxnSpPr>
          <p:nvPr userDrawn="1"/>
        </p:nvCxnSpPr>
        <p:spPr>
          <a:xfrm flipH="1">
            <a:off x="457199" y="1387227"/>
            <a:ext cx="3008315" cy="0"/>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10" name="Title Text"/>
          <p:cNvSpPr txBox="1">
            <a:spLocks noGrp="1"/>
          </p:cNvSpPr>
          <p:nvPr>
            <p:ph type="title" hasCustomPrompt="1"/>
          </p:nvPr>
        </p:nvSpPr>
        <p:spPr>
          <a:xfrm>
            <a:off x="2743200" y="239601"/>
            <a:ext cx="5943600" cy="1143001"/>
          </a:xfrm>
          <a:prstGeom prst="rect">
            <a:avLst/>
          </a:prstGeom>
        </p:spPr>
        <p:txBody>
          <a:bodyPr/>
          <a:lstStyle>
            <a:lvl1pPr algn="l">
              <a:defRPr>
                <a:solidFill>
                  <a:srgbClr val="002060"/>
                </a:solidFill>
                <a:latin typeface="Century Gothic" panose="020B0502020202020204" pitchFamily="34" charset="0"/>
              </a:defRPr>
            </a:lvl1pPr>
          </a:lstStyle>
          <a:p>
            <a:r>
              <a:rPr dirty="0"/>
              <a:t>Title Text</a:t>
            </a:r>
          </a:p>
        </p:txBody>
      </p:sp>
      <p:sp>
        <p:nvSpPr>
          <p:cNvPr id="111" name="Body Level One…"/>
          <p:cNvSpPr txBox="1">
            <a:spLocks noGrp="1"/>
          </p:cNvSpPr>
          <p:nvPr>
            <p:ph type="body" idx="1" hasCustomPrompt="1"/>
          </p:nvPr>
        </p:nvSpPr>
        <p:spPr>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5" name="Picture 4">
            <a:extLst>
              <a:ext uri="{FF2B5EF4-FFF2-40B4-BE49-F238E27FC236}">
                <a16:creationId xmlns:a16="http://schemas.microsoft.com/office/drawing/2014/main" id="{2CB3FA9A-3913-D94B-AE39-5CED49DCC107}"/>
              </a:ext>
            </a:extLst>
          </p:cNvPr>
          <p:cNvPicPr>
            <a:picLocks noChangeAspect="1"/>
          </p:cNvPicPr>
          <p:nvPr userDrawn="1"/>
        </p:nvPicPr>
        <p:blipFill>
          <a:blip r:embed="rId2"/>
          <a:stretch>
            <a:fillRect/>
          </a:stretch>
        </p:blipFill>
        <p:spPr>
          <a:xfrm>
            <a:off x="457200" y="334827"/>
            <a:ext cx="1814516" cy="900000"/>
          </a:xfrm>
          <a:prstGeom prst="rect">
            <a:avLst/>
          </a:prstGeom>
        </p:spPr>
      </p:pic>
      <p:cxnSp>
        <p:nvCxnSpPr>
          <p:cNvPr id="6" name="Straight Connector 5">
            <a:extLst>
              <a:ext uri="{FF2B5EF4-FFF2-40B4-BE49-F238E27FC236}">
                <a16:creationId xmlns:a16="http://schemas.microsoft.com/office/drawing/2014/main" id="{50551708-F689-A849-AF5C-CF5FD11DBE6B}"/>
              </a:ext>
            </a:extLst>
          </p:cNvPr>
          <p:cNvCxnSpPr>
            <a:cxnSpLocks/>
          </p:cNvCxnSpPr>
          <p:nvPr userDrawn="1"/>
        </p:nvCxnSpPr>
        <p:spPr>
          <a:xfrm>
            <a:off x="2468880" y="356019"/>
            <a:ext cx="0" cy="878808"/>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0" name="Title Text"/>
          <p:cNvSpPr txBox="1">
            <a:spLocks noGrp="1"/>
          </p:cNvSpPr>
          <p:nvPr>
            <p:ph type="title" hasCustomPrompt="1"/>
          </p:nvPr>
        </p:nvSpPr>
        <p:spPr>
          <a:xfrm>
            <a:off x="6629400" y="274638"/>
            <a:ext cx="2057400" cy="4398350"/>
          </a:xfrm>
          <a:prstGeom prst="rect">
            <a:avLst/>
          </a:prstGeom>
        </p:spPr>
        <p:txBody>
          <a:bodyPr/>
          <a:lstStyle>
            <a:lvl1pPr>
              <a:defRPr>
                <a:solidFill>
                  <a:srgbClr val="002060"/>
                </a:solidFill>
                <a:latin typeface="Century Gothic" panose="020B0502020202020204" pitchFamily="34" charset="0"/>
              </a:defRPr>
            </a:lvl1pPr>
          </a:lstStyle>
          <a:p>
            <a:r>
              <a:rPr dirty="0"/>
              <a:t>Title Text</a:t>
            </a:r>
          </a:p>
        </p:txBody>
      </p:sp>
      <p:sp>
        <p:nvSpPr>
          <p:cNvPr id="121" name="Body Level One…"/>
          <p:cNvSpPr txBox="1">
            <a:spLocks noGrp="1"/>
          </p:cNvSpPr>
          <p:nvPr>
            <p:ph type="body" idx="1" hasCustomPrompt="1"/>
          </p:nvPr>
        </p:nvSpPr>
        <p:spPr>
          <a:xfrm>
            <a:off x="457200" y="274638"/>
            <a:ext cx="6019800" cy="5851526"/>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6" name="Picture 5">
            <a:extLst>
              <a:ext uri="{FF2B5EF4-FFF2-40B4-BE49-F238E27FC236}">
                <a16:creationId xmlns:a16="http://schemas.microsoft.com/office/drawing/2014/main" id="{ED3B2020-406F-0148-A598-CA6A62C745F5}"/>
              </a:ext>
            </a:extLst>
          </p:cNvPr>
          <p:cNvPicPr>
            <a:picLocks noChangeAspect="1"/>
          </p:cNvPicPr>
          <p:nvPr userDrawn="1"/>
        </p:nvPicPr>
        <p:blipFill>
          <a:blip r:embed="rId2"/>
          <a:stretch>
            <a:fillRect/>
          </a:stretch>
        </p:blipFill>
        <p:spPr>
          <a:xfrm>
            <a:off x="6750842" y="5089707"/>
            <a:ext cx="1814516" cy="900000"/>
          </a:xfrm>
          <a:prstGeom prst="rect">
            <a:avLst/>
          </a:prstGeom>
        </p:spPr>
      </p:pic>
      <p:cxnSp>
        <p:nvCxnSpPr>
          <p:cNvPr id="7" name="Straight Connector 6">
            <a:extLst>
              <a:ext uri="{FF2B5EF4-FFF2-40B4-BE49-F238E27FC236}">
                <a16:creationId xmlns:a16="http://schemas.microsoft.com/office/drawing/2014/main" id="{5959F497-3826-1246-B026-0914C26A43AA}"/>
              </a:ext>
            </a:extLst>
          </p:cNvPr>
          <p:cNvCxnSpPr>
            <a:cxnSpLocks/>
          </p:cNvCxnSpPr>
          <p:nvPr userDrawn="1"/>
        </p:nvCxnSpPr>
        <p:spPr>
          <a:xfrm flipH="1">
            <a:off x="6629400" y="4912747"/>
            <a:ext cx="2057400" cy="0"/>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457200" y="213327"/>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13191" y="6237548"/>
            <a:ext cx="273609" cy="264973"/>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9" r:id="rId8"/>
    <p:sldLayoutId id="2147483660" r:id="rId9"/>
  </p:sldLayoutIdLst>
  <p:transition spd="med"/>
  <p:txStyles>
    <p:titleStyle>
      <a:lvl1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1pPr>
      <a:lvl2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2pPr>
      <a:lvl3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3pPr>
      <a:lvl4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4pPr>
      <a:lvl5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5pPr>
      <a:lvl6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6pPr>
      <a:lvl7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7pPr>
      <a:lvl8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8pPr>
      <a:lvl9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Franklin Gothic Book"/>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Franklin Gothic Book"/>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Franklin Gothic Book"/>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Franklin Gothic Book"/>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Franklin Gothic Book"/>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Franklin Gothic Book"/>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Franklin Gothic Book"/>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Franklin Gothic Book"/>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Franklin Gothic Book"/>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D53C15-D518-4FBB-82A2-C1666522AC32}" type="datetimeFigureOut">
              <a:rPr lang="es-DO" smtClean="0"/>
              <a:t>29/5/22</a:t>
            </a:fld>
            <a:endParaRPr lang="es-DO"/>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DO"/>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es-DO" smtClean="0"/>
              <a:t>‹Nº›</a:t>
            </a:fld>
            <a:endParaRPr lang="es-DO" dirty="0"/>
          </a:p>
        </p:txBody>
      </p:sp>
    </p:spTree>
    <p:extLst>
      <p:ext uri="{BB962C8B-B14F-4D97-AF65-F5344CB8AC3E}">
        <p14:creationId xmlns:p14="http://schemas.microsoft.com/office/powerpoint/2010/main" val="31575352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D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inisteriodeeducacion.gob.do/docs/manuales/yZxQ-manual-marco-teorico-conceptual-de-las-pruebas-nacionalespdf.pdf" TargetMode="External"/><Relationship Id="rId2" Type="http://schemas.openxmlformats.org/officeDocument/2006/relationships/hyperlink" Target="https://ministeriodeeducacion.gob.do/sobre-nosotros/areas-institucionales/direccion-de-evaluacion-de-la-calidad" TargetMode="External"/><Relationship Id="rId1" Type="http://schemas.openxmlformats.org/officeDocument/2006/relationships/slideLayout" Target="../slideLayouts/slideLayout2.xml"/><Relationship Id="rId4" Type="http://schemas.openxmlformats.org/officeDocument/2006/relationships/hyperlink" Target="https://www.ministeriodeeducacion.gob.do/docs/direccion-de-evaluacion-de-la-calidad/Tw3M-marco-de-referencia-pruebas-nacionales-de-2do-ciclo-de-secundariapdf.pdf"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Double-click to edit"/>
          <p:cNvSpPr txBox="1">
            <a:spLocks noGrp="1"/>
          </p:cNvSpPr>
          <p:nvPr>
            <p:ph type="ctrTitle"/>
          </p:nvPr>
        </p:nvSpPr>
        <p:spPr>
          <a:xfrm>
            <a:off x="4818187" y="1026504"/>
            <a:ext cx="4084025" cy="3280508"/>
          </a:xfrm>
          <a:prstGeom prst="rect">
            <a:avLst/>
          </a:prstGeom>
        </p:spPr>
        <p:txBody>
          <a:bodyPr>
            <a:normAutofit fontScale="90000"/>
          </a:bodyPr>
          <a:lstStyle/>
          <a:p>
            <a:r>
              <a:rPr lang="es-DO" sz="3000" dirty="0" smtClean="0"/>
              <a:t/>
            </a:r>
            <a:br>
              <a:rPr lang="es-DO" sz="3000" dirty="0" smtClean="0"/>
            </a:br>
            <a:r>
              <a:rPr lang="es-DO" sz="3000" dirty="0" smtClean="0"/>
              <a:t>DISEÑO </a:t>
            </a:r>
            <a:r>
              <a:rPr lang="es-DO" sz="3000" dirty="0"/>
              <a:t>DE LAS PRUEBAS NACIONALES  DEL ÁREA DE LENGUA ESPAÑOLA 2022</a:t>
            </a:r>
            <a:r>
              <a:rPr lang="en-DO" dirty="0"/>
              <a:t/>
            </a:r>
            <a:br>
              <a:rPr lang="en-DO" dirty="0"/>
            </a:br>
            <a:endParaRPr dirty="0"/>
          </a:p>
        </p:txBody>
      </p:sp>
      <p:sp>
        <p:nvSpPr>
          <p:cNvPr id="132" name="Double-click to edit"/>
          <p:cNvSpPr txBox="1">
            <a:spLocks noGrp="1"/>
          </p:cNvSpPr>
          <p:nvPr>
            <p:ph type="subTitle" sz="quarter" idx="1"/>
          </p:nvPr>
        </p:nvSpPr>
        <p:spPr>
          <a:xfrm>
            <a:off x="4730263" y="4280634"/>
            <a:ext cx="4413738" cy="1300723"/>
          </a:xfrm>
          <a:prstGeom prst="rect">
            <a:avLst/>
          </a:prstGeom>
        </p:spPr>
        <p:txBody>
          <a:bodyPr>
            <a:noAutofit/>
          </a:bodyPr>
          <a:lstStyle/>
          <a:p>
            <a:pPr>
              <a:spcBef>
                <a:spcPts val="0"/>
              </a:spcBef>
            </a:pPr>
            <a:r>
              <a:rPr lang="es-DO" sz="2400" b="1" dirty="0" smtClean="0"/>
              <a:t>ESTRATEGIA DE FAMILIARIZACIÓN  CON LAS PRUEBAS NACIONALES</a:t>
            </a:r>
            <a:endParaRPr lang="en-DO" sz="2400" dirty="0"/>
          </a:p>
        </p:txBody>
      </p:sp>
      <p:sp>
        <p:nvSpPr>
          <p:cNvPr id="2" name="Rectángulo 1"/>
          <p:cNvSpPr/>
          <p:nvPr/>
        </p:nvSpPr>
        <p:spPr>
          <a:xfrm>
            <a:off x="1378635" y="5104593"/>
            <a:ext cx="2067950" cy="1600438"/>
          </a:xfrm>
          <a:prstGeom prst="rect">
            <a:avLst/>
          </a:prstGeom>
        </p:spPr>
        <p:txBody>
          <a:bodyPr wrap="square">
            <a:spAutoFit/>
          </a:bodyPr>
          <a:lstStyle/>
          <a:p>
            <a:r>
              <a:rPr lang="es-DO" sz="2000" b="1" dirty="0">
                <a:solidFill>
                  <a:schemeClr val="bg1"/>
                </a:solidFill>
              </a:rPr>
              <a:t>Equipo del área:</a:t>
            </a:r>
          </a:p>
          <a:p>
            <a:r>
              <a:rPr lang="es-DO" sz="2000" b="1" i="1" dirty="0">
                <a:solidFill>
                  <a:schemeClr val="bg1"/>
                </a:solidFill>
              </a:rPr>
              <a:t>Maritza Franco</a:t>
            </a:r>
          </a:p>
          <a:p>
            <a:r>
              <a:rPr lang="es-DO" sz="2000" b="1" i="1" dirty="0">
                <a:solidFill>
                  <a:schemeClr val="bg1"/>
                </a:solidFill>
              </a:rPr>
              <a:t>Felipa Liranzo</a:t>
            </a:r>
          </a:p>
          <a:p>
            <a:r>
              <a:rPr lang="es-DO" sz="2000" b="1" i="1" dirty="0">
                <a:solidFill>
                  <a:schemeClr val="bg1"/>
                </a:solidFill>
              </a:rPr>
              <a:t>Bruno Fajardo</a:t>
            </a:r>
            <a:r>
              <a:rPr lang="es-DO" b="1" dirty="0">
                <a:solidFill>
                  <a:srgbClr val="002060"/>
                </a:solidFill>
              </a:rPr>
              <a:t/>
            </a:r>
            <a:br>
              <a:rPr lang="es-DO" b="1" dirty="0">
                <a:solidFill>
                  <a:srgbClr val="002060"/>
                </a:solidFill>
              </a:rPr>
            </a:br>
            <a:endParaRPr lang="es-DO"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98ACF2C-5156-436A-9554-EF0984420EC1}"/>
              </a:ext>
            </a:extLst>
          </p:cNvPr>
          <p:cNvPicPr>
            <a:picLocks noChangeAspect="1"/>
          </p:cNvPicPr>
          <p:nvPr/>
        </p:nvPicPr>
        <p:blipFill rotWithShape="1">
          <a:blip r:embed="rId2"/>
          <a:srcRect l="3680" t="3249"/>
          <a:stretch/>
        </p:blipFill>
        <p:spPr>
          <a:xfrm>
            <a:off x="182880" y="1744393"/>
            <a:ext cx="8571143" cy="4726745"/>
          </a:xfrm>
          <a:prstGeom prst="rect">
            <a:avLst/>
          </a:prstGeom>
        </p:spPr>
      </p:pic>
      <p:sp>
        <p:nvSpPr>
          <p:cNvPr id="3" name="Título 1">
            <a:extLst>
              <a:ext uri="{FF2B5EF4-FFF2-40B4-BE49-F238E27FC236}">
                <a16:creationId xmlns:a16="http://schemas.microsoft.com/office/drawing/2014/main" id="{EE3891E7-E900-420A-A31C-3996F86EC9F1}"/>
              </a:ext>
            </a:extLst>
          </p:cNvPr>
          <p:cNvSpPr txBox="1">
            <a:spLocks/>
          </p:cNvSpPr>
          <p:nvPr/>
        </p:nvSpPr>
        <p:spPr>
          <a:xfrm>
            <a:off x="2666044" y="355599"/>
            <a:ext cx="6020755" cy="1147885"/>
          </a:xfrm>
          <a:prstGeom prst="rect">
            <a:avLst/>
          </a:prstGeom>
        </p:spPr>
        <p:txBody>
          <a:bodyPr>
            <a:noAutofit/>
          </a:bodyPr>
          <a:lstStyle>
            <a:lvl1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1pPr>
            <a:lvl2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2pPr>
            <a:lvl3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3pPr>
            <a:lvl4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4pPr>
            <a:lvl5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5pPr>
            <a:lvl6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6pPr>
            <a:lvl7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7pPr>
            <a:lvl8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8pPr>
            <a:lvl9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9pPr>
          </a:lstStyle>
          <a:p>
            <a:pPr hangingPunct="1"/>
            <a:r>
              <a:rPr lang="es-DO" sz="2200" kern="1200" dirty="0">
                <a:solidFill>
                  <a:srgbClr val="002060"/>
                </a:solidFill>
                <a:latin typeface="Century Gothic" panose="020B0502020202020204" pitchFamily="34" charset="0"/>
                <a:ea typeface="+mj-ea"/>
                <a:cs typeface="+mj-cs"/>
              </a:rPr>
              <a:t>Niveles  de complejidad de las preguntas de Lengua Española en las Pruebas Nacionales</a:t>
            </a:r>
          </a:p>
        </p:txBody>
      </p:sp>
    </p:spTree>
    <p:extLst>
      <p:ext uri="{BB962C8B-B14F-4D97-AF65-F5344CB8AC3E}">
        <p14:creationId xmlns:p14="http://schemas.microsoft.com/office/powerpoint/2010/main" val="42129918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40978" y="158262"/>
            <a:ext cx="6392008" cy="1230923"/>
          </a:xfrm>
        </p:spPr>
        <p:txBody>
          <a:bodyPr anchor="t">
            <a:noAutofit/>
          </a:bodyPr>
          <a:lstStyle/>
          <a:p>
            <a:pPr algn="ctr"/>
            <a:r>
              <a:rPr lang="es-DO" sz="2800" dirty="0">
                <a:solidFill>
                  <a:schemeClr val="tx1"/>
                </a:solidFill>
              </a:rPr>
              <a:t>Diseño de las Pruebas Nacionales de Lengua Española</a:t>
            </a:r>
          </a:p>
        </p:txBody>
      </p:sp>
      <p:sp>
        <p:nvSpPr>
          <p:cNvPr id="7" name="Marcador de texto 6"/>
          <p:cNvSpPr>
            <a:spLocks noGrp="1"/>
          </p:cNvSpPr>
          <p:nvPr>
            <p:ph type="body" idx="1"/>
          </p:nvPr>
        </p:nvSpPr>
        <p:spPr>
          <a:xfrm>
            <a:off x="457200" y="1385668"/>
            <a:ext cx="8229600" cy="5099538"/>
          </a:xfrm>
        </p:spPr>
        <p:txBody>
          <a:bodyPr>
            <a:normAutofit/>
          </a:bodyPr>
          <a:lstStyle/>
          <a:p>
            <a:pPr algn="just"/>
            <a:r>
              <a:rPr lang="es-DO" sz="2800" dirty="0">
                <a:latin typeface="Calibri Light" panose="020F0302020204030204" pitchFamily="34" charset="0"/>
                <a:ea typeface="MS Mincho" panose="02020609040205080304" pitchFamily="49" charset="-128"/>
                <a:cs typeface="Calibri" panose="020F0502020204030204" pitchFamily="34" charset="0"/>
              </a:rPr>
              <a:t>En las Pruebas Nacionales de Lengua Española </a:t>
            </a:r>
            <a:r>
              <a:rPr lang="es-DO" sz="2800" dirty="0">
                <a:latin typeface="Calibri Light" panose="020F0302020204030204" pitchFamily="34" charset="0"/>
                <a:ea typeface="MS Mincho" panose="02020609040205080304" pitchFamily="49" charset="-128"/>
                <a:cs typeface="Times New Roman" panose="02020603050405020304" pitchFamily="18" charset="0"/>
              </a:rPr>
              <a:t>de la Educación Básica de Personas jóvenes y Adultas y </a:t>
            </a:r>
            <a:r>
              <a:rPr lang="es-DO" sz="2800" dirty="0">
                <a:solidFill>
                  <a:schemeClr val="tx1"/>
                </a:solidFill>
                <a:latin typeface="Calibri Light" panose="020F0302020204030204" pitchFamily="34" charset="0"/>
                <a:ea typeface="MS Mincho" panose="02020609040205080304" pitchFamily="49" charset="-128"/>
                <a:cs typeface="Calibri" panose="020F0502020204030204" pitchFamily="34" charset="0"/>
              </a:rPr>
              <a:t>6to de Media - Secundaria, </a:t>
            </a:r>
            <a:r>
              <a:rPr lang="es-DO" sz="2800" dirty="0">
                <a:latin typeface="Calibri Light" panose="020F0302020204030204" pitchFamily="34" charset="0"/>
                <a:ea typeface="MS Mincho" panose="02020609040205080304" pitchFamily="49" charset="-128"/>
                <a:cs typeface="Times New Roman" panose="02020603050405020304" pitchFamily="18" charset="0"/>
              </a:rPr>
              <a:t>se </a:t>
            </a:r>
            <a:r>
              <a:rPr lang="es-DO" sz="2800" dirty="0">
                <a:solidFill>
                  <a:schemeClr val="tx1"/>
                </a:solidFill>
                <a:latin typeface="Calibri Light" panose="020F0302020204030204" pitchFamily="34" charset="0"/>
                <a:ea typeface="MS Mincho" panose="02020609040205080304" pitchFamily="49" charset="-128"/>
                <a:cs typeface="Calibri" panose="020F0502020204030204" pitchFamily="34" charset="0"/>
              </a:rPr>
              <a:t>evalúan las </a:t>
            </a:r>
            <a:r>
              <a:rPr lang="es-DO" sz="2800" dirty="0" smtClean="0">
                <a:solidFill>
                  <a:schemeClr val="tx1"/>
                </a:solidFill>
                <a:latin typeface="Calibri Light" panose="020F0302020204030204" pitchFamily="34" charset="0"/>
                <a:ea typeface="MS Mincho" panose="02020609040205080304" pitchFamily="49" charset="-128"/>
                <a:cs typeface="Calibri" panose="020F0502020204030204" pitchFamily="34" charset="0"/>
              </a:rPr>
              <a:t>siguientes competencias. </a:t>
            </a:r>
            <a:endParaRPr lang="es-DO" sz="2800" dirty="0">
              <a:solidFill>
                <a:schemeClr val="tx1"/>
              </a:solidFill>
              <a:latin typeface="Calibri Light" panose="020F0302020204030204" pitchFamily="34" charset="0"/>
              <a:ea typeface="MS Mincho" panose="02020609040205080304" pitchFamily="49" charset="-128"/>
              <a:cs typeface="Calibri" panose="020F0502020204030204" pitchFamily="34" charset="0"/>
            </a:endParaRPr>
          </a:p>
          <a:p>
            <a:pPr algn="just"/>
            <a:endParaRPr lang="es-DO" dirty="0">
              <a:latin typeface="Calibri Light" panose="020F0302020204030204" pitchFamily="34" charset="0"/>
              <a:ea typeface="MS Mincho" panose="02020609040205080304" pitchFamily="49" charset="-128"/>
              <a:cs typeface="Calibri" panose="020F0502020204030204" pitchFamily="34" charset="0"/>
            </a:endParaRPr>
          </a:p>
        </p:txBody>
      </p:sp>
      <p:graphicFrame>
        <p:nvGraphicFramePr>
          <p:cNvPr id="5" name="Tabla 4">
            <a:extLst>
              <a:ext uri="{FF2B5EF4-FFF2-40B4-BE49-F238E27FC236}">
                <a16:creationId xmlns:a16="http://schemas.microsoft.com/office/drawing/2014/main" id="{D13B9DD1-4702-41A2-9176-684F64FD816A}"/>
              </a:ext>
            </a:extLst>
          </p:cNvPr>
          <p:cNvGraphicFramePr>
            <a:graphicFrameLocks noGrp="1"/>
          </p:cNvGraphicFramePr>
          <p:nvPr>
            <p:extLst>
              <p:ext uri="{D42A27DB-BD31-4B8C-83A1-F6EECF244321}">
                <p14:modId xmlns:p14="http://schemas.microsoft.com/office/powerpoint/2010/main" val="1212068050"/>
              </p:ext>
            </p:extLst>
          </p:nvPr>
        </p:nvGraphicFramePr>
        <p:xfrm>
          <a:off x="888596" y="3429000"/>
          <a:ext cx="7537952" cy="3056205"/>
        </p:xfrm>
        <a:graphic>
          <a:graphicData uri="http://schemas.openxmlformats.org/drawingml/2006/table">
            <a:tbl>
              <a:tblPr firstRow="1" firstCol="1" bandRow="1"/>
              <a:tblGrid>
                <a:gridCol w="2512950">
                  <a:extLst>
                    <a:ext uri="{9D8B030D-6E8A-4147-A177-3AD203B41FA5}">
                      <a16:colId xmlns:a16="http://schemas.microsoft.com/office/drawing/2014/main" val="413366108"/>
                    </a:ext>
                  </a:extLst>
                </a:gridCol>
                <a:gridCol w="2213808">
                  <a:extLst>
                    <a:ext uri="{9D8B030D-6E8A-4147-A177-3AD203B41FA5}">
                      <a16:colId xmlns:a16="http://schemas.microsoft.com/office/drawing/2014/main" val="2117308264"/>
                    </a:ext>
                  </a:extLst>
                </a:gridCol>
                <a:gridCol w="2811194">
                  <a:extLst>
                    <a:ext uri="{9D8B030D-6E8A-4147-A177-3AD203B41FA5}">
                      <a16:colId xmlns:a16="http://schemas.microsoft.com/office/drawing/2014/main" val="1686730649"/>
                    </a:ext>
                  </a:extLst>
                </a:gridCol>
              </a:tblGrid>
              <a:tr h="501500">
                <a:tc rowSpan="3">
                  <a:txBody>
                    <a:bodyPr/>
                    <a:lstStyle/>
                    <a:p>
                      <a:pP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Tercer Ciclo de Educación Básica de Adultos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3">
                  <a:txBody>
                    <a:bodyPr/>
                    <a:lstStyle/>
                    <a:p>
                      <a:pP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Competencias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0"/>
                        </a:spcAft>
                      </a:pPr>
                      <a:r>
                        <a:rPr lang="es-DO" sz="1600">
                          <a:effectLst/>
                          <a:latin typeface="Calibri" panose="020F0502020204030204" pitchFamily="34" charset="0"/>
                          <a:ea typeface="Calibri" panose="020F0502020204030204" pitchFamily="34" charset="0"/>
                          <a:cs typeface="Times New Roman" panose="02020603050405020304" pitchFamily="18" charset="0"/>
                        </a:rPr>
                        <a:t>Comunicativa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542344161"/>
                  </a:ext>
                </a:extLst>
              </a:tr>
              <a:tr h="501500">
                <a:tc vMerge="1">
                  <a:txBody>
                    <a:bodyPr/>
                    <a:lstStyle/>
                    <a:p>
                      <a:endParaRPr lang="es-DO"/>
                    </a:p>
                  </a:txBody>
                  <a:tcPr/>
                </a:tc>
                <a:tc vMerge="1">
                  <a:txBody>
                    <a:bodyPr/>
                    <a:lstStyle/>
                    <a:p>
                      <a:endParaRPr lang="es-DO"/>
                    </a:p>
                  </a:txBody>
                  <a:tcPr/>
                </a:tc>
                <a:tc>
                  <a:txBody>
                    <a:bodyPr/>
                    <a:lstStyle/>
                    <a:p>
                      <a:pPr algn="ct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Lingüística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670814792"/>
                  </a:ext>
                </a:extLst>
              </a:tr>
              <a:tr h="460200">
                <a:tc vMerge="1">
                  <a:txBody>
                    <a:bodyPr/>
                    <a:lstStyle/>
                    <a:p>
                      <a:endParaRPr lang="es-DO"/>
                    </a:p>
                  </a:txBody>
                  <a:tcPr/>
                </a:tc>
                <a:tc vMerge="1">
                  <a:txBody>
                    <a:bodyPr/>
                    <a:lstStyle/>
                    <a:p>
                      <a:endParaRPr lang="es-DO"/>
                    </a:p>
                  </a:txBody>
                  <a:tcPr/>
                </a:tc>
                <a:tc>
                  <a:txBody>
                    <a:bodyPr/>
                    <a:lstStyle/>
                    <a:p>
                      <a:pPr algn="ct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Intelectual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4215901651"/>
                  </a:ext>
                </a:extLst>
              </a:tr>
              <a:tr h="318601">
                <a:tc rowSpan="5">
                  <a:txBody>
                    <a:bodyPr/>
                    <a:lstStyle/>
                    <a:p>
                      <a:pPr>
                        <a:lnSpc>
                          <a:spcPct val="107000"/>
                        </a:lnSpc>
                        <a:spcAft>
                          <a:spcPts val="0"/>
                        </a:spcAft>
                      </a:pPr>
                      <a:r>
                        <a:rPr lang="es-DO"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DO"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DO" sz="1600">
                          <a:effectLst/>
                          <a:latin typeface="Calibri" panose="020F0502020204030204" pitchFamily="34" charset="0"/>
                          <a:ea typeface="Calibri" panose="020F0502020204030204" pitchFamily="34" charset="0"/>
                          <a:cs typeface="Times New Roman" panose="02020603050405020304" pitchFamily="18" charset="0"/>
                        </a:rPr>
                        <a:t>Nivel Medio – Secundario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rowSpan="5">
                  <a:txBody>
                    <a:bodyPr/>
                    <a:lstStyle/>
                    <a:p>
                      <a:pP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Competencias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Comunicativa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098784219"/>
                  </a:ext>
                </a:extLst>
              </a:tr>
              <a:tr h="318601">
                <a:tc vMerge="1">
                  <a:txBody>
                    <a:bodyPr/>
                    <a:lstStyle/>
                    <a:p>
                      <a:endParaRPr lang="es-DO"/>
                    </a:p>
                  </a:txBody>
                  <a:tcPr/>
                </a:tc>
                <a:tc vMerge="1">
                  <a:txBody>
                    <a:bodyPr/>
                    <a:lstStyle/>
                    <a:p>
                      <a:endParaRPr lang="es-DO"/>
                    </a:p>
                  </a:txBody>
                  <a:tcPr/>
                </a:tc>
                <a:tc>
                  <a:txBody>
                    <a:bodyPr/>
                    <a:lstStyle/>
                    <a:p>
                      <a:pPr algn="ct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Lingüística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154626432"/>
                  </a:ext>
                </a:extLst>
              </a:tr>
              <a:tr h="318601">
                <a:tc vMerge="1">
                  <a:txBody>
                    <a:bodyPr/>
                    <a:lstStyle/>
                    <a:p>
                      <a:endParaRPr lang="es-DO"/>
                    </a:p>
                  </a:txBody>
                  <a:tcPr/>
                </a:tc>
                <a:tc vMerge="1">
                  <a:txBody>
                    <a:bodyPr/>
                    <a:lstStyle/>
                    <a:p>
                      <a:endParaRPr lang="es-DO"/>
                    </a:p>
                  </a:txBody>
                  <a:tcPr/>
                </a:tc>
                <a:tc>
                  <a:txBody>
                    <a:bodyPr/>
                    <a:lstStyle/>
                    <a:p>
                      <a:pPr algn="ct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Intelectual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530825898"/>
                  </a:ext>
                </a:extLst>
              </a:tr>
              <a:tr h="318601">
                <a:tc vMerge="1">
                  <a:txBody>
                    <a:bodyPr/>
                    <a:lstStyle/>
                    <a:p>
                      <a:endParaRPr lang="es-DO"/>
                    </a:p>
                  </a:txBody>
                  <a:tcPr/>
                </a:tc>
                <a:tc vMerge="1">
                  <a:txBody>
                    <a:bodyPr/>
                    <a:lstStyle/>
                    <a:p>
                      <a:endParaRPr lang="es-DO"/>
                    </a:p>
                  </a:txBody>
                  <a:tcPr/>
                </a:tc>
                <a:tc>
                  <a:txBody>
                    <a:bodyPr/>
                    <a:lstStyle/>
                    <a:p>
                      <a:pPr algn="ct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Literaria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978934840"/>
                  </a:ext>
                </a:extLst>
              </a:tr>
              <a:tr h="318601">
                <a:tc vMerge="1">
                  <a:txBody>
                    <a:bodyPr/>
                    <a:lstStyle/>
                    <a:p>
                      <a:endParaRPr lang="es-DO"/>
                    </a:p>
                  </a:txBody>
                  <a:tcPr/>
                </a:tc>
                <a:tc vMerge="1">
                  <a:txBody>
                    <a:bodyPr/>
                    <a:lstStyle/>
                    <a:p>
                      <a:endParaRPr lang="es-DO"/>
                    </a:p>
                  </a:txBody>
                  <a:tcPr/>
                </a:tc>
                <a:tc>
                  <a:txBody>
                    <a:bodyPr/>
                    <a:lstStyle/>
                    <a:p>
                      <a:pPr algn="ct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Sociocultural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602940934"/>
                  </a:ext>
                </a:extLst>
              </a:tr>
            </a:tbl>
          </a:graphicData>
        </a:graphic>
      </p:graphicFrame>
    </p:spTree>
    <p:extLst>
      <p:ext uri="{BB962C8B-B14F-4D97-AF65-F5344CB8AC3E}">
        <p14:creationId xmlns:p14="http://schemas.microsoft.com/office/powerpoint/2010/main" val="30729291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D7E1547A-6F0C-4F17-947D-38C5EC4EB180}"/>
              </a:ext>
            </a:extLst>
          </p:cNvPr>
          <p:cNvGraphicFramePr>
            <a:graphicFrameLocks noGrp="1"/>
          </p:cNvGraphicFramePr>
          <p:nvPr>
            <p:extLst>
              <p:ext uri="{D42A27DB-BD31-4B8C-83A1-F6EECF244321}">
                <p14:modId xmlns:p14="http://schemas.microsoft.com/office/powerpoint/2010/main" val="678539082"/>
              </p:ext>
            </p:extLst>
          </p:nvPr>
        </p:nvGraphicFramePr>
        <p:xfrm>
          <a:off x="717452" y="1294229"/>
          <a:ext cx="7554351" cy="5487153"/>
        </p:xfrm>
        <a:graphic>
          <a:graphicData uri="http://schemas.openxmlformats.org/drawingml/2006/table">
            <a:tbl>
              <a:tblPr firstRow="1" firstCol="1" bandRow="1">
                <a:tableStyleId>{5940675A-B579-460E-94D1-54222C63F5DA}</a:tableStyleId>
              </a:tblPr>
              <a:tblGrid>
                <a:gridCol w="1434905">
                  <a:extLst>
                    <a:ext uri="{9D8B030D-6E8A-4147-A177-3AD203B41FA5}">
                      <a16:colId xmlns:a16="http://schemas.microsoft.com/office/drawing/2014/main" val="2922899193"/>
                    </a:ext>
                  </a:extLst>
                </a:gridCol>
                <a:gridCol w="6119446">
                  <a:extLst>
                    <a:ext uri="{9D8B030D-6E8A-4147-A177-3AD203B41FA5}">
                      <a16:colId xmlns:a16="http://schemas.microsoft.com/office/drawing/2014/main" val="2774331445"/>
                    </a:ext>
                  </a:extLst>
                </a:gridCol>
              </a:tblGrid>
              <a:tr h="306021">
                <a:tc gridSpan="2">
                  <a:txBody>
                    <a:bodyPr/>
                    <a:lstStyle/>
                    <a:p>
                      <a:pPr algn="ctr">
                        <a:lnSpc>
                          <a:spcPct val="107000"/>
                        </a:lnSpc>
                        <a:spcAft>
                          <a:spcPts val="0"/>
                        </a:spcAft>
                      </a:pPr>
                      <a:r>
                        <a:rPr lang="es-DO" sz="1400" dirty="0">
                          <a:effectLst/>
                        </a:rPr>
                        <a:t>Competencias trabajar en el área de Lengua Española</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483" marR="55483" marT="0" marB="0">
                    <a:solidFill>
                      <a:schemeClr val="accent5">
                        <a:lumMod val="60000"/>
                        <a:lumOff val="40000"/>
                      </a:schemeClr>
                    </a:solidFill>
                  </a:tcPr>
                </a:tc>
                <a:tc hMerge="1">
                  <a:txBody>
                    <a:bodyPr/>
                    <a:lstStyle/>
                    <a:p>
                      <a:endParaRPr lang="es-DO"/>
                    </a:p>
                  </a:txBody>
                  <a:tcPr/>
                </a:tc>
                <a:extLst>
                  <a:ext uri="{0D108BD9-81ED-4DB2-BD59-A6C34878D82A}">
                    <a16:rowId xmlns:a16="http://schemas.microsoft.com/office/drawing/2014/main" val="738387874"/>
                  </a:ext>
                </a:extLst>
              </a:tr>
              <a:tr h="924511">
                <a:tc>
                  <a:txBody>
                    <a:bodyPr/>
                    <a:lstStyle/>
                    <a:p>
                      <a:pPr algn="ctr">
                        <a:lnSpc>
                          <a:spcPct val="107000"/>
                        </a:lnSpc>
                        <a:spcAft>
                          <a:spcPts val="0"/>
                        </a:spcAft>
                      </a:pPr>
                      <a:r>
                        <a:rPr lang="es-DO" sz="1400" b="1" dirty="0">
                          <a:effectLst/>
                        </a:rPr>
                        <a:t>Comunicativa</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483" marR="55483" marT="0" marB="0">
                    <a:solidFill>
                      <a:schemeClr val="accent5">
                        <a:lumMod val="60000"/>
                        <a:lumOff val="40000"/>
                      </a:schemeClr>
                    </a:solidFill>
                  </a:tcPr>
                </a:tc>
                <a:tc>
                  <a:txBody>
                    <a:bodyPr/>
                    <a:lstStyle/>
                    <a:p>
                      <a:pPr algn="l">
                        <a:lnSpc>
                          <a:spcPct val="107000"/>
                        </a:lnSpc>
                        <a:spcAft>
                          <a:spcPts val="0"/>
                        </a:spcAft>
                      </a:pPr>
                      <a:r>
                        <a:rPr lang="es-DO" sz="1200" dirty="0">
                          <a:effectLst/>
                        </a:rPr>
                        <a:t>Se refieren a los usos de las funciones o los actos de comunicación en expresión oral, en lectura y en producción escrita. También hacen referencia al empleo de los actos de habla, comprensión de textos orales, manejo de las estructuras de los textos, uso de diversos tipos de textos, manejo de las estructuras gramaticales y fonéticas, manejo del vocabulario con variedad de significado y el manejo de la ortografía en la producción escrita.</a:t>
                      </a:r>
                      <a:endParaRPr lang="es-D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83" marR="55483" marT="0" marB="0"/>
                </a:tc>
                <a:extLst>
                  <a:ext uri="{0D108BD9-81ED-4DB2-BD59-A6C34878D82A}">
                    <a16:rowId xmlns:a16="http://schemas.microsoft.com/office/drawing/2014/main" val="1850638264"/>
                  </a:ext>
                </a:extLst>
              </a:tr>
              <a:tr h="663841">
                <a:tc>
                  <a:txBody>
                    <a:bodyPr/>
                    <a:lstStyle/>
                    <a:p>
                      <a:pPr algn="ctr">
                        <a:lnSpc>
                          <a:spcPct val="107000"/>
                        </a:lnSpc>
                        <a:spcAft>
                          <a:spcPts val="0"/>
                        </a:spcAft>
                      </a:pPr>
                      <a:r>
                        <a:rPr lang="es-DO" sz="1400" b="1" dirty="0">
                          <a:effectLst/>
                        </a:rPr>
                        <a:t>Lingüística</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483" marR="55483" marT="0" marB="0">
                    <a:solidFill>
                      <a:schemeClr val="accent5">
                        <a:lumMod val="60000"/>
                        <a:lumOff val="40000"/>
                      </a:schemeClr>
                    </a:solidFill>
                  </a:tcPr>
                </a:tc>
                <a:tc>
                  <a:txBody>
                    <a:bodyPr/>
                    <a:lstStyle/>
                    <a:p>
                      <a:pPr algn="l">
                        <a:lnSpc>
                          <a:spcPct val="107000"/>
                        </a:lnSpc>
                        <a:spcAft>
                          <a:spcPts val="0"/>
                        </a:spcAft>
                      </a:pPr>
                      <a:r>
                        <a:rPr lang="es-DO" sz="1200" dirty="0">
                          <a:effectLst/>
                        </a:rPr>
                        <a:t>Es el conocimiento y el uso de las formas lingüísticas. También es usar las estructuras oracionales básicas y el uso de los diferentes tipos de palabras (sustantivos, adjetivos, verbos, etc.); el empleo adecuado de los diferentes signos de puntuación, el reconocimiento y uso de los diferentes registros socio-lectales en los actos de habla, entre otros.</a:t>
                      </a:r>
                      <a:endParaRPr lang="es-D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83" marR="55483" marT="0" marB="0"/>
                </a:tc>
                <a:extLst>
                  <a:ext uri="{0D108BD9-81ED-4DB2-BD59-A6C34878D82A}">
                    <a16:rowId xmlns:a16="http://schemas.microsoft.com/office/drawing/2014/main" val="2057002108"/>
                  </a:ext>
                </a:extLst>
              </a:tr>
              <a:tr h="1199387">
                <a:tc>
                  <a:txBody>
                    <a:bodyPr/>
                    <a:lstStyle/>
                    <a:p>
                      <a:pPr algn="ctr">
                        <a:lnSpc>
                          <a:spcPct val="107000"/>
                        </a:lnSpc>
                        <a:spcAft>
                          <a:spcPts val="0"/>
                        </a:spcAft>
                      </a:pPr>
                      <a:r>
                        <a:rPr lang="es-DO" sz="1400" b="1" dirty="0">
                          <a:effectLst/>
                        </a:rPr>
                        <a:t>Intelectual</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483" marR="55483" marT="0" marB="0">
                    <a:solidFill>
                      <a:schemeClr val="accent5">
                        <a:lumMod val="60000"/>
                        <a:lumOff val="40000"/>
                      </a:schemeClr>
                    </a:solidFill>
                  </a:tcPr>
                </a:tc>
                <a:tc>
                  <a:txBody>
                    <a:bodyPr/>
                    <a:lstStyle/>
                    <a:p>
                      <a:pPr algn="l">
                        <a:lnSpc>
                          <a:spcPct val="107000"/>
                        </a:lnSpc>
                        <a:spcAft>
                          <a:spcPts val="0"/>
                        </a:spcAft>
                      </a:pPr>
                      <a:r>
                        <a:rPr lang="es-DO" sz="1200" dirty="0">
                          <a:effectLst/>
                        </a:rPr>
                        <a:t>Se definen como la capacidad de pensar y razonar con todas las gradaciones de las operaciones mentales, en el uso de la lengua. Implica mostrar capacidad para valorar, juzgar, discernir, comprender, interpretar y evaluar textos correspondientes a los diferentes modelos de comunicación. Utilizar la búsqueda en la lectura para interpretar informaciones, situaciones y datos, así como inferir ideas, analizar contenidos y formas de mensajes, inferir conclusiones, elaborar juicios y desarrollar la investigación.</a:t>
                      </a:r>
                      <a:endParaRPr lang="es-D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83" marR="55483" marT="0" marB="0"/>
                </a:tc>
                <a:extLst>
                  <a:ext uri="{0D108BD9-81ED-4DB2-BD59-A6C34878D82A}">
                    <a16:rowId xmlns:a16="http://schemas.microsoft.com/office/drawing/2014/main" val="2345837370"/>
                  </a:ext>
                </a:extLst>
              </a:tr>
              <a:tr h="937296">
                <a:tc>
                  <a:txBody>
                    <a:bodyPr/>
                    <a:lstStyle/>
                    <a:p>
                      <a:pPr algn="ctr">
                        <a:lnSpc>
                          <a:spcPct val="107000"/>
                        </a:lnSpc>
                        <a:spcAft>
                          <a:spcPts val="0"/>
                        </a:spcAft>
                      </a:pPr>
                      <a:r>
                        <a:rPr lang="es-DO" sz="1400" b="1" dirty="0">
                          <a:effectLst/>
                        </a:rPr>
                        <a:t>Literaria</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483" marR="55483" marT="0" marB="0">
                    <a:solidFill>
                      <a:schemeClr val="accent5">
                        <a:lumMod val="60000"/>
                        <a:lumOff val="40000"/>
                      </a:schemeClr>
                    </a:solidFill>
                  </a:tcPr>
                </a:tc>
                <a:tc>
                  <a:txBody>
                    <a:bodyPr/>
                    <a:lstStyle/>
                    <a:p>
                      <a:pPr algn="l">
                        <a:lnSpc>
                          <a:spcPct val="107000"/>
                        </a:lnSpc>
                        <a:spcAft>
                          <a:spcPts val="0"/>
                        </a:spcAft>
                      </a:pPr>
                      <a:r>
                        <a:rPr lang="es-DO" sz="1200" dirty="0">
                          <a:effectLst/>
                        </a:rPr>
                        <a:t>En ella se estudian y analizan discursos literarios en obras y autores específicos. Implica, además, conocer los géneros y movimientos literarios, figuras y estilos literarios, apropiar los valores artísticos de la literatura; conocer los autores y las obras principales de la literatura universal, hispanoamericana y de la literatura dominicana en sus diferentes épocas.</a:t>
                      </a:r>
                      <a:endParaRPr lang="es-D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83" marR="55483" marT="0" marB="0"/>
                </a:tc>
                <a:extLst>
                  <a:ext uri="{0D108BD9-81ED-4DB2-BD59-A6C34878D82A}">
                    <a16:rowId xmlns:a16="http://schemas.microsoft.com/office/drawing/2014/main" val="899433251"/>
                  </a:ext>
                </a:extLst>
              </a:tr>
              <a:tr h="850433">
                <a:tc>
                  <a:txBody>
                    <a:bodyPr/>
                    <a:lstStyle/>
                    <a:p>
                      <a:pPr algn="ctr">
                        <a:lnSpc>
                          <a:spcPct val="107000"/>
                        </a:lnSpc>
                        <a:spcAft>
                          <a:spcPts val="0"/>
                        </a:spcAft>
                      </a:pPr>
                      <a:r>
                        <a:rPr lang="es-DO" sz="1400" b="1" dirty="0">
                          <a:effectLst/>
                        </a:rPr>
                        <a:t>Sociocultural</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483" marR="55483" marT="0" marB="0">
                    <a:solidFill>
                      <a:schemeClr val="accent5">
                        <a:lumMod val="60000"/>
                        <a:lumOff val="40000"/>
                      </a:schemeClr>
                    </a:solidFill>
                  </a:tcPr>
                </a:tc>
                <a:tc>
                  <a:txBody>
                    <a:bodyPr/>
                    <a:lstStyle/>
                    <a:p>
                      <a:pPr algn="l">
                        <a:lnSpc>
                          <a:spcPct val="107000"/>
                        </a:lnSpc>
                        <a:spcAft>
                          <a:spcPts val="0"/>
                        </a:spcAft>
                      </a:pPr>
                      <a:r>
                        <a:rPr lang="es-DO" sz="1200" dirty="0">
                          <a:effectLst/>
                        </a:rPr>
                        <a:t>Se propone orientar el uso de la lengua hacia el desarrollo de las relaciones de los sujetos con su medio social y natural. Implica también comprender y emplear los diferentes registros socioculturales en los actos de habla: narrar, describir, argumentar, explicar…</a:t>
                      </a:r>
                      <a:endParaRPr lang="es-D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83" marR="55483" marT="0" marB="0"/>
                </a:tc>
                <a:extLst>
                  <a:ext uri="{0D108BD9-81ED-4DB2-BD59-A6C34878D82A}">
                    <a16:rowId xmlns:a16="http://schemas.microsoft.com/office/drawing/2014/main" val="1612969465"/>
                  </a:ext>
                </a:extLst>
              </a:tr>
            </a:tbl>
          </a:graphicData>
        </a:graphic>
      </p:graphicFrame>
      <p:sp>
        <p:nvSpPr>
          <p:cNvPr id="3" name="Título 5"/>
          <p:cNvSpPr txBox="1">
            <a:spLocks/>
          </p:cNvSpPr>
          <p:nvPr/>
        </p:nvSpPr>
        <p:spPr>
          <a:xfrm>
            <a:off x="2540978" y="158262"/>
            <a:ext cx="6392008" cy="1230923"/>
          </a:xfrm>
          <a:prstGeom prst="rect">
            <a:avLst/>
          </a:prstGeom>
        </p:spPr>
        <p:txBody>
          <a:bodyPr anchor="t">
            <a:noAutofit/>
          </a:bodyPr>
          <a:lstStyle>
            <a:lvl1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1pPr>
            <a:lvl2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2pPr>
            <a:lvl3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3pPr>
            <a:lvl4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4pPr>
            <a:lvl5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5pPr>
            <a:lvl6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6pPr>
            <a:lvl7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7pPr>
            <a:lvl8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8pPr>
            <a:lvl9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9pPr>
          </a:lstStyle>
          <a:p>
            <a:pPr hangingPunct="1"/>
            <a:r>
              <a:rPr lang="es-DO" sz="2800" dirty="0">
                <a:solidFill>
                  <a:schemeClr val="tx1"/>
                </a:solidFill>
              </a:rPr>
              <a:t>Descripción de las competencias evaluadas</a:t>
            </a:r>
          </a:p>
        </p:txBody>
      </p:sp>
    </p:spTree>
    <p:extLst>
      <p:ext uri="{BB962C8B-B14F-4D97-AF65-F5344CB8AC3E}">
        <p14:creationId xmlns:p14="http://schemas.microsoft.com/office/powerpoint/2010/main" val="180534453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p:nvPr/>
        </p:nvSpPr>
        <p:spPr>
          <a:xfrm>
            <a:off x="766973" y="1734337"/>
            <a:ext cx="7314390" cy="45719"/>
          </a:xfrm>
          <a:prstGeom prst="rect">
            <a:avLst/>
          </a:prstGeom>
          <a:solidFill>
            <a:schemeClr val="accent5">
              <a:lumMod val="7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srgbClr val="FFFFFF"/>
              </a:solidFill>
              <a:effectLst/>
              <a:uLnTx/>
              <a:uFillTx/>
              <a:latin typeface="Helvetica"/>
              <a:ea typeface="맑은 고딕" panose="020B0503020000020004" pitchFamily="34" charset="-127"/>
              <a:cs typeface="Helvetica"/>
              <a:sym typeface="Franklin Gothic Book"/>
            </a:endParaRPr>
          </a:p>
        </p:txBody>
      </p:sp>
      <p:sp>
        <p:nvSpPr>
          <p:cNvPr id="5" name="Rectángulo 4"/>
          <p:cNvSpPr/>
          <p:nvPr/>
        </p:nvSpPr>
        <p:spPr>
          <a:xfrm>
            <a:off x="719503" y="2098531"/>
            <a:ext cx="7409330" cy="1754326"/>
          </a:xfrm>
          <a:prstGeom prst="rect">
            <a:avLst/>
          </a:prstGeom>
        </p:spPr>
        <p:txBody>
          <a:bodyPr wrap="square">
            <a:spAutoFit/>
          </a:bodyPr>
          <a:lstStyle/>
          <a:p>
            <a:pPr lvl="0" algn="ctr">
              <a:defRPr/>
            </a:pPr>
            <a:r>
              <a:rPr kumimoji="0" lang="es-DO" altLang="ko-KR" sz="3600" b="0" i="0" u="none" strike="noStrike" kern="0" cap="none" spc="0" normalizeH="0" baseline="0" noProof="0" dirty="0">
                <a:ln>
                  <a:noFill/>
                </a:ln>
                <a:solidFill>
                  <a:srgbClr val="002060"/>
                </a:solidFill>
                <a:effectLst/>
                <a:uLnTx/>
                <a:uFillTx/>
                <a:latin typeface="Berlin Sans FB Demi" panose="020E0802020502020306" pitchFamily="34" charset="0"/>
                <a:ea typeface="맑은 고딕" panose="020B0503020000020004" pitchFamily="34" charset="-127"/>
                <a:cs typeface="Arial" pitchFamily="34" charset="0"/>
                <a:sym typeface="Franklin Gothic Book"/>
              </a:rPr>
              <a:t>PRUEBA NACIONAL DE LENGUA</a:t>
            </a:r>
            <a:r>
              <a:rPr kumimoji="0" lang="es-DO" altLang="ko-KR" sz="3600" b="0" i="0" u="none" strike="noStrike" kern="0" cap="none" spc="0" normalizeH="0" noProof="0" dirty="0">
                <a:ln>
                  <a:noFill/>
                </a:ln>
                <a:solidFill>
                  <a:srgbClr val="002060"/>
                </a:solidFill>
                <a:effectLst/>
                <a:uLnTx/>
                <a:uFillTx/>
                <a:latin typeface="Berlin Sans FB Demi" panose="020E0802020502020306" pitchFamily="34" charset="0"/>
                <a:ea typeface="맑은 고딕" panose="020B0503020000020004" pitchFamily="34" charset="-127"/>
                <a:cs typeface="Arial" pitchFamily="34" charset="0"/>
                <a:sym typeface="Franklin Gothic Book"/>
              </a:rPr>
              <a:t> ESPAÑOLA PARA </a:t>
            </a:r>
            <a:r>
              <a:rPr kumimoji="0" lang="es-DO" altLang="ko-KR" sz="3600" b="0" i="0" u="none" strike="noStrike" kern="0" cap="none" spc="0" normalizeH="0" baseline="0" noProof="0" dirty="0">
                <a:ln>
                  <a:noFill/>
                </a:ln>
                <a:solidFill>
                  <a:srgbClr val="002060"/>
                </a:solidFill>
                <a:effectLst/>
                <a:uLnTx/>
                <a:uFillTx/>
                <a:latin typeface="Berlin Sans FB Demi" panose="020E0802020502020306" pitchFamily="34" charset="0"/>
                <a:ea typeface="맑은 고딕" panose="020B0503020000020004" pitchFamily="34" charset="-127"/>
                <a:cs typeface="Arial" pitchFamily="34" charset="0"/>
                <a:sym typeface="Franklin Gothic Book"/>
              </a:rPr>
              <a:t>LA EDUCACIÓN BÁSICA DE ADULTOS 2022</a:t>
            </a:r>
            <a:endParaRPr kumimoji="0" lang="en-US" altLang="ko-KR" sz="3600" b="0" i="0" u="none" strike="noStrike" kern="0" cap="none" spc="0" normalizeH="0" baseline="0" noProof="0" dirty="0">
              <a:ln>
                <a:noFill/>
              </a:ln>
              <a:solidFill>
                <a:srgbClr val="002060"/>
              </a:solidFill>
              <a:effectLst/>
              <a:uLnTx/>
              <a:uFillTx/>
              <a:latin typeface="Berlin Sans FB Demi" panose="020E0802020502020306" pitchFamily="34" charset="0"/>
              <a:ea typeface="맑은 고딕" panose="020B0503020000020004" pitchFamily="34" charset="-127"/>
              <a:cs typeface="Arial" pitchFamily="34" charset="0"/>
              <a:sym typeface="Franklin Gothic Book"/>
            </a:endParaRPr>
          </a:p>
        </p:txBody>
      </p:sp>
      <p:sp>
        <p:nvSpPr>
          <p:cNvPr id="6" name="Rectangle 14"/>
          <p:cNvSpPr/>
          <p:nvPr/>
        </p:nvSpPr>
        <p:spPr>
          <a:xfrm>
            <a:off x="814443" y="4754252"/>
            <a:ext cx="7314390" cy="105715"/>
          </a:xfrm>
          <a:prstGeom prst="rect">
            <a:avLst/>
          </a:prstGeom>
          <a:solidFill>
            <a:schemeClr val="accent5">
              <a:lumMod val="7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srgbClr val="FFFFFF"/>
              </a:solidFill>
              <a:effectLst/>
              <a:uLnTx/>
              <a:uFillTx/>
              <a:latin typeface="Helvetica"/>
              <a:ea typeface="맑은 고딕" panose="020B0503020000020004" pitchFamily="34" charset="-127"/>
              <a:cs typeface="Helvetica"/>
              <a:sym typeface="Franklin Gothic Book"/>
            </a:endParaRPr>
          </a:p>
        </p:txBody>
      </p:sp>
      <p:pic>
        <p:nvPicPr>
          <p:cNvPr id="2" name="Imagen 1"/>
          <p:cNvPicPr>
            <a:picLocks noChangeAspect="1"/>
          </p:cNvPicPr>
          <p:nvPr/>
        </p:nvPicPr>
        <p:blipFill>
          <a:blip r:embed="rId2"/>
          <a:stretch>
            <a:fillRect/>
          </a:stretch>
        </p:blipFill>
        <p:spPr>
          <a:xfrm>
            <a:off x="7388200" y="0"/>
            <a:ext cx="1755800" cy="1603387"/>
          </a:xfrm>
          <a:prstGeom prst="rect">
            <a:avLst/>
          </a:prstGeom>
        </p:spPr>
      </p:pic>
    </p:spTree>
    <p:extLst>
      <p:ext uri="{BB962C8B-B14F-4D97-AF65-F5344CB8AC3E}">
        <p14:creationId xmlns:p14="http://schemas.microsoft.com/office/powerpoint/2010/main" val="102819376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94A48C-5BD8-47CF-9FBE-C2EB1BBE0A4D}"/>
              </a:ext>
            </a:extLst>
          </p:cNvPr>
          <p:cNvSpPr>
            <a:spLocks noGrp="1"/>
          </p:cNvSpPr>
          <p:nvPr>
            <p:ph type="title"/>
          </p:nvPr>
        </p:nvSpPr>
        <p:spPr>
          <a:xfrm>
            <a:off x="2595706" y="185499"/>
            <a:ext cx="6477956" cy="878808"/>
          </a:xfrm>
        </p:spPr>
        <p:txBody>
          <a:bodyPr>
            <a:normAutofit/>
          </a:bodyPr>
          <a:lstStyle/>
          <a:p>
            <a:r>
              <a:rPr lang="es-DO" sz="2400" dirty="0"/>
              <a:t>Competencias y temas evaluados en la prueba de Adultos. </a:t>
            </a:r>
          </a:p>
        </p:txBody>
      </p:sp>
      <p:sp>
        <p:nvSpPr>
          <p:cNvPr id="3" name="Rectángulo 2"/>
          <p:cNvSpPr/>
          <p:nvPr/>
        </p:nvSpPr>
        <p:spPr>
          <a:xfrm>
            <a:off x="756138" y="1251882"/>
            <a:ext cx="8018585" cy="830997"/>
          </a:xfrm>
          <a:prstGeom prst="rect">
            <a:avLst/>
          </a:prstGeom>
        </p:spPr>
        <p:txBody>
          <a:bodyPr wrap="square">
            <a:spAutoFit/>
          </a:bodyPr>
          <a:lstStyle/>
          <a:p>
            <a:r>
              <a:rPr lang="es-DO" sz="1600" dirty="0"/>
              <a:t>En esta prueba se evalúa la comprensión lectora a través de textos y tendrá menos énfasis en la gramática. La conforman preguntas de opción múltiple relativas </a:t>
            </a:r>
            <a:r>
              <a:rPr lang="es-DO" sz="1600" dirty="0" smtClean="0"/>
              <a:t>a las </a:t>
            </a:r>
            <a:r>
              <a:rPr lang="es-DO" sz="1600" dirty="0"/>
              <a:t>competencias: Comunicativa, Lingüística, e Intelectual que se describen a continuación. </a:t>
            </a:r>
          </a:p>
        </p:txBody>
      </p:sp>
      <p:sp>
        <p:nvSpPr>
          <p:cNvPr id="6" name="Rectángulo 5"/>
          <p:cNvSpPr/>
          <p:nvPr/>
        </p:nvSpPr>
        <p:spPr>
          <a:xfrm>
            <a:off x="756138" y="2270453"/>
            <a:ext cx="3508131" cy="3922099"/>
          </a:xfrm>
          <a:prstGeom prst="rect">
            <a:avLst/>
          </a:prstGeom>
        </p:spPr>
        <p:txBody>
          <a:bodyPr wrap="square">
            <a:spAutoFit/>
          </a:bodyPr>
          <a:lstStyle/>
          <a:p>
            <a:pPr algn="just">
              <a:lnSpc>
                <a:spcPct val="110000"/>
              </a:lnSpc>
              <a:spcBef>
                <a:spcPts val="600"/>
              </a:spcBef>
              <a:spcAft>
                <a:spcPts val="600"/>
              </a:spcAft>
            </a:pPr>
            <a:r>
              <a:rPr lang="es-DO" sz="1200" b="1" dirty="0">
                <a:latin typeface="Tahoma" panose="020B0604030504040204" pitchFamily="34" charset="0"/>
                <a:ea typeface="Times New Roman" panose="02020603050405020304" pitchFamily="18" charset="0"/>
              </a:rPr>
              <a:t>Competencia Comunicativa:</a:t>
            </a:r>
          </a:p>
          <a:p>
            <a:pPr marL="342900" lvl="0" indent="-342900" algn="just">
              <a:spcBef>
                <a:spcPts val="800"/>
              </a:spcBef>
              <a:spcAft>
                <a:spcPts val="800"/>
              </a:spcAft>
              <a:buFont typeface="Wingdings" panose="05000000000000000000" pitchFamily="2" charset="2"/>
              <a:buChar char=""/>
            </a:pPr>
            <a:r>
              <a:rPr lang="es-MX" sz="1200" dirty="0">
                <a:latin typeface="Tahoma" panose="020B0604030504040204" pitchFamily="34" charset="0"/>
                <a:ea typeface="Times New Roman" panose="02020603050405020304" pitchFamily="18" charset="0"/>
              </a:rPr>
              <a:t>Reconocimiento y análisis de diversos tipos de textos (literarios, informativos, didácticos, científicos, prescriptivos). </a:t>
            </a:r>
            <a:endParaRPr lang="es-DO" sz="1200" dirty="0">
              <a:latin typeface="Tahoma" panose="020B0604030504040204" pitchFamily="34" charset="0"/>
              <a:ea typeface="Times New Roman" panose="02020603050405020304" pitchFamily="18" charset="0"/>
            </a:endParaRPr>
          </a:p>
          <a:p>
            <a:pPr marL="342900" lvl="0" indent="-342900" algn="just">
              <a:spcBef>
                <a:spcPts val="800"/>
              </a:spcBef>
              <a:spcAft>
                <a:spcPts val="800"/>
              </a:spcAft>
              <a:buFont typeface="Wingdings" panose="05000000000000000000" pitchFamily="2" charset="2"/>
              <a:buChar char=""/>
            </a:pPr>
            <a:r>
              <a:rPr lang="es-DO" sz="1200" dirty="0">
                <a:latin typeface="Tahoma" panose="020B0604030504040204" pitchFamily="34" charset="0"/>
                <a:ea typeface="Times New Roman" panose="02020603050405020304" pitchFamily="18" charset="0"/>
              </a:rPr>
              <a:t>Manejo del vocabulario con variedad de significados. </a:t>
            </a:r>
            <a:r>
              <a:rPr lang="es-MX" sz="1200" dirty="0">
                <a:latin typeface="Tahoma" panose="020B0604030504040204" pitchFamily="34" charset="0"/>
                <a:ea typeface="Times New Roman" panose="02020603050405020304" pitchFamily="18" charset="0"/>
              </a:rPr>
              <a:t>Sinónimos y antónimos. </a:t>
            </a:r>
            <a:endParaRPr lang="es-DO" sz="1200" dirty="0">
              <a:latin typeface="Tahoma" panose="020B0604030504040204" pitchFamily="34" charset="0"/>
              <a:ea typeface="Times New Roman" panose="02020603050405020304" pitchFamily="18" charset="0"/>
            </a:endParaRPr>
          </a:p>
          <a:p>
            <a:pPr marL="342900" lvl="0" indent="-342900" algn="just">
              <a:spcBef>
                <a:spcPts val="800"/>
              </a:spcBef>
              <a:spcAft>
                <a:spcPts val="800"/>
              </a:spcAft>
              <a:buFont typeface="Wingdings" panose="05000000000000000000" pitchFamily="2" charset="2"/>
              <a:buChar char=""/>
            </a:pPr>
            <a:r>
              <a:rPr lang="es-DO" sz="1200" dirty="0">
                <a:latin typeface="Tahoma" panose="020B0604030504040204" pitchFamily="34" charset="0"/>
                <a:ea typeface="Times New Roman" panose="02020603050405020304" pitchFamily="18" charset="0"/>
              </a:rPr>
              <a:t>Manejo de las estructuras de textos diversos. </a:t>
            </a:r>
          </a:p>
          <a:p>
            <a:pPr marL="342900" lvl="0" indent="-342900" algn="just">
              <a:spcBef>
                <a:spcPts val="800"/>
              </a:spcBef>
              <a:spcAft>
                <a:spcPts val="800"/>
              </a:spcAft>
              <a:buFont typeface="Wingdings" panose="05000000000000000000" pitchFamily="2" charset="2"/>
              <a:buChar char=""/>
            </a:pPr>
            <a:r>
              <a:rPr lang="es-DO" sz="1200" dirty="0">
                <a:latin typeface="Tahoma" panose="020B0604030504040204" pitchFamily="34" charset="0"/>
                <a:ea typeface="Times New Roman" panose="02020603050405020304" pitchFamily="18" charset="0"/>
              </a:rPr>
              <a:t>Reconocimiento de los actos del habla. </a:t>
            </a:r>
          </a:p>
          <a:p>
            <a:pPr marL="342900" lvl="0" indent="-342900" algn="just">
              <a:spcBef>
                <a:spcPts val="800"/>
              </a:spcBef>
              <a:spcAft>
                <a:spcPts val="800"/>
              </a:spcAft>
              <a:buFont typeface="Wingdings" panose="05000000000000000000" pitchFamily="2" charset="2"/>
              <a:buChar char=""/>
            </a:pPr>
            <a:r>
              <a:rPr lang="es-MX" sz="1200" dirty="0">
                <a:latin typeface="Tahoma" panose="020B0604030504040204" pitchFamily="34" charset="0"/>
                <a:ea typeface="Times New Roman" panose="02020603050405020304" pitchFamily="18" charset="0"/>
              </a:rPr>
              <a:t>Letras mayúsculas y minúsculas. La ortografía. Orden alfabético. </a:t>
            </a:r>
            <a:endParaRPr lang="es-DO" sz="1200" dirty="0">
              <a:latin typeface="Tahoma" panose="020B0604030504040204" pitchFamily="34" charset="0"/>
              <a:ea typeface="Times New Roman" panose="02020603050405020304" pitchFamily="18" charset="0"/>
            </a:endParaRPr>
          </a:p>
          <a:p>
            <a:pPr marL="342900" lvl="0" indent="-342900" algn="just">
              <a:spcBef>
                <a:spcPts val="800"/>
              </a:spcBef>
              <a:spcAft>
                <a:spcPts val="800"/>
              </a:spcAft>
              <a:buFont typeface="Wingdings" panose="05000000000000000000" pitchFamily="2" charset="2"/>
              <a:buChar char=""/>
            </a:pPr>
            <a:r>
              <a:rPr lang="es-MX" sz="1200" dirty="0">
                <a:latin typeface="Tahoma" panose="020B0604030504040204" pitchFamily="34" charset="0"/>
                <a:ea typeface="Times New Roman" panose="02020603050405020304" pitchFamily="18" charset="0"/>
              </a:rPr>
              <a:t>La concordancia. El género y el número. </a:t>
            </a:r>
            <a:endParaRPr lang="es-DO" sz="1200" dirty="0">
              <a:latin typeface="Tahoma" panose="020B0604030504040204" pitchFamily="34" charset="0"/>
              <a:ea typeface="Times New Roman" panose="02020603050405020304" pitchFamily="18" charset="0"/>
            </a:endParaRPr>
          </a:p>
          <a:p>
            <a:pPr marL="342900" lvl="0" indent="-342900" algn="just">
              <a:spcBef>
                <a:spcPts val="800"/>
              </a:spcBef>
              <a:spcAft>
                <a:spcPts val="800"/>
              </a:spcAft>
              <a:buFont typeface="Wingdings" panose="05000000000000000000" pitchFamily="2" charset="2"/>
              <a:buChar char=""/>
            </a:pPr>
            <a:r>
              <a:rPr lang="es-MX" sz="1200" dirty="0">
                <a:latin typeface="Tahoma" panose="020B0604030504040204" pitchFamily="34" charset="0"/>
                <a:ea typeface="Times New Roman" panose="02020603050405020304" pitchFamily="18" charset="0"/>
              </a:rPr>
              <a:t>Los signos de puntuación. </a:t>
            </a:r>
            <a:endParaRPr lang="es-DO" sz="1200" dirty="0">
              <a:latin typeface="Tahoma" panose="020B0604030504040204" pitchFamily="34" charset="0"/>
              <a:ea typeface="Times New Roman" panose="02020603050405020304" pitchFamily="18" charset="0"/>
            </a:endParaRPr>
          </a:p>
        </p:txBody>
      </p:sp>
      <p:sp>
        <p:nvSpPr>
          <p:cNvPr id="8" name="Rectángulo 7"/>
          <p:cNvSpPr/>
          <p:nvPr/>
        </p:nvSpPr>
        <p:spPr>
          <a:xfrm>
            <a:off x="4440115" y="2270453"/>
            <a:ext cx="4572000" cy="3347583"/>
          </a:xfrm>
          <a:prstGeom prst="rect">
            <a:avLst/>
          </a:prstGeom>
        </p:spPr>
        <p:txBody>
          <a:bodyPr>
            <a:spAutoFit/>
          </a:bodyPr>
          <a:lstStyle/>
          <a:p>
            <a:pPr lvl="0" algn="just">
              <a:lnSpc>
                <a:spcPct val="110000"/>
              </a:lnSpc>
              <a:spcBef>
                <a:spcPts val="600"/>
              </a:spcBef>
              <a:spcAft>
                <a:spcPts val="600"/>
              </a:spcAft>
            </a:pPr>
            <a:r>
              <a:rPr lang="es-DO" sz="1200" b="1" dirty="0">
                <a:latin typeface="Tahoma" panose="020B0604030504040204" pitchFamily="34" charset="0"/>
                <a:ea typeface="Times New Roman" panose="02020603050405020304" pitchFamily="18" charset="0"/>
              </a:rPr>
              <a:t>Competencia lingüística: </a:t>
            </a:r>
          </a:p>
          <a:p>
            <a:pPr marL="342900" lvl="0" indent="-342900" algn="just">
              <a:spcBef>
                <a:spcPts val="800"/>
              </a:spcBef>
              <a:spcAft>
                <a:spcPts val="800"/>
              </a:spcAft>
              <a:buFont typeface="Wingdings" panose="05000000000000000000" pitchFamily="2" charset="2"/>
              <a:buChar char=""/>
            </a:pPr>
            <a:r>
              <a:rPr lang="es-MX" sz="1200" dirty="0">
                <a:latin typeface="Tahoma" panose="020B0604030504040204" pitchFamily="34" charset="0"/>
                <a:ea typeface="Times New Roman" panose="02020603050405020304" pitchFamily="18" charset="0"/>
              </a:rPr>
              <a:t>Análisis de las estructuras oracionales, el sujeto, núcleo y modificadores. El predicado, núcleo y modificadores. </a:t>
            </a:r>
            <a:endParaRPr lang="es-DO" sz="1200" dirty="0">
              <a:latin typeface="Tahoma" panose="020B0604030504040204" pitchFamily="34" charset="0"/>
              <a:ea typeface="Times New Roman" panose="02020603050405020304" pitchFamily="18" charset="0"/>
            </a:endParaRPr>
          </a:p>
          <a:p>
            <a:pPr marL="342900" lvl="0" indent="-342900" algn="just">
              <a:spcBef>
                <a:spcPts val="800"/>
              </a:spcBef>
              <a:spcAft>
                <a:spcPts val="800"/>
              </a:spcAft>
              <a:buFont typeface="Wingdings" panose="05000000000000000000" pitchFamily="2" charset="2"/>
              <a:buChar char=""/>
            </a:pPr>
            <a:r>
              <a:rPr lang="es-MX" sz="1200" dirty="0">
                <a:latin typeface="Tahoma" panose="020B0604030504040204" pitchFamily="34" charset="0"/>
                <a:ea typeface="Times New Roman" panose="02020603050405020304" pitchFamily="18" charset="0"/>
              </a:rPr>
              <a:t>Reconocimiento de los tipos de palabras lexicales y sus funciones.</a:t>
            </a:r>
            <a:endParaRPr lang="es-DO" sz="1200" dirty="0">
              <a:latin typeface="Tahoma" panose="020B0604030504040204" pitchFamily="34" charset="0"/>
              <a:ea typeface="Times New Roman" panose="02020603050405020304" pitchFamily="18" charset="0"/>
            </a:endParaRPr>
          </a:p>
          <a:p>
            <a:pPr marL="342900" lvl="0" indent="-342900" algn="just">
              <a:spcBef>
                <a:spcPts val="800"/>
              </a:spcBef>
              <a:spcAft>
                <a:spcPts val="800"/>
              </a:spcAft>
              <a:buFont typeface="Wingdings" panose="05000000000000000000" pitchFamily="2" charset="2"/>
              <a:buChar char=""/>
            </a:pPr>
            <a:r>
              <a:rPr lang="es-MX" sz="1200" dirty="0">
                <a:latin typeface="Tahoma" panose="020B0604030504040204" pitchFamily="34" charset="0"/>
                <a:ea typeface="Times New Roman" panose="02020603050405020304" pitchFamily="18" charset="0"/>
              </a:rPr>
              <a:t>Reconocimiento de los tipos de palabras gramaticales y sus funciones. </a:t>
            </a:r>
            <a:endParaRPr lang="es-DO" sz="1200" dirty="0">
              <a:latin typeface="Tahoma" panose="020B0604030504040204" pitchFamily="34" charset="0"/>
              <a:ea typeface="Times New Roman" panose="02020603050405020304" pitchFamily="18" charset="0"/>
            </a:endParaRPr>
          </a:p>
          <a:p>
            <a:pPr marL="342900" lvl="0" indent="-342900" algn="just">
              <a:spcBef>
                <a:spcPts val="800"/>
              </a:spcBef>
              <a:spcAft>
                <a:spcPts val="800"/>
              </a:spcAft>
              <a:buFont typeface="Wingdings" panose="05000000000000000000" pitchFamily="2" charset="2"/>
              <a:buChar char=""/>
            </a:pPr>
            <a:r>
              <a:rPr lang="es-MX" sz="1200" dirty="0">
                <a:latin typeface="Tahoma" panose="020B0604030504040204" pitchFamily="34" charset="0"/>
                <a:ea typeface="Times New Roman" panose="02020603050405020304" pitchFamily="18" charset="0"/>
              </a:rPr>
              <a:t>La oración simple. Clases de oraciones según la actitud del hablante. </a:t>
            </a:r>
            <a:endParaRPr lang="es-DO" sz="1200" dirty="0">
              <a:latin typeface="Tahoma" panose="020B0604030504040204" pitchFamily="34" charset="0"/>
              <a:ea typeface="Times New Roman" panose="02020603050405020304" pitchFamily="18" charset="0"/>
            </a:endParaRPr>
          </a:p>
          <a:p>
            <a:pPr marL="342900" lvl="0" indent="-342900" algn="just">
              <a:spcBef>
                <a:spcPts val="800"/>
              </a:spcBef>
              <a:spcAft>
                <a:spcPts val="800"/>
              </a:spcAft>
              <a:buFont typeface="Wingdings" panose="05000000000000000000" pitchFamily="2" charset="2"/>
              <a:buChar char=""/>
            </a:pPr>
            <a:r>
              <a:rPr lang="es-MX" sz="1200" dirty="0">
                <a:latin typeface="Tahoma" panose="020B0604030504040204" pitchFamily="34" charset="0"/>
                <a:ea typeface="Times New Roman" panose="02020603050405020304" pitchFamily="18" charset="0"/>
              </a:rPr>
              <a:t>La sílaba. Tipos de palabras según número de sílabas. </a:t>
            </a:r>
            <a:endParaRPr lang="es-DO" sz="1200" dirty="0">
              <a:latin typeface="Tahoma" panose="020B0604030504040204" pitchFamily="34" charset="0"/>
              <a:ea typeface="Times New Roman" panose="02020603050405020304" pitchFamily="18" charset="0"/>
            </a:endParaRPr>
          </a:p>
          <a:p>
            <a:pPr marL="342900" lvl="0" indent="-342900" algn="just">
              <a:spcBef>
                <a:spcPts val="800"/>
              </a:spcBef>
              <a:spcAft>
                <a:spcPts val="800"/>
              </a:spcAft>
              <a:buFont typeface="Wingdings" panose="05000000000000000000" pitchFamily="2" charset="2"/>
              <a:buChar char=""/>
            </a:pPr>
            <a:r>
              <a:rPr lang="es-MX" sz="1200" dirty="0">
                <a:latin typeface="Tahoma" panose="020B0604030504040204" pitchFamily="34" charset="0"/>
                <a:ea typeface="Times New Roman" panose="02020603050405020304" pitchFamily="18" charset="0"/>
              </a:rPr>
              <a:t>La acentuación. Palabras agudas, graves, esdrújulas. </a:t>
            </a:r>
            <a:endParaRPr lang="es-DO" sz="1200" dirty="0">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30963246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011116" y="2074985"/>
            <a:ext cx="7658099" cy="4000500"/>
          </a:xfrm>
        </p:spPr>
        <p:txBody>
          <a:bodyPr>
            <a:normAutofit fontScale="70000" lnSpcReduction="20000"/>
          </a:bodyPr>
          <a:lstStyle/>
          <a:p>
            <a:pPr algn="just">
              <a:lnSpc>
                <a:spcPct val="110000"/>
              </a:lnSpc>
              <a:spcBef>
                <a:spcPts val="600"/>
              </a:spcBef>
              <a:spcAft>
                <a:spcPts val="600"/>
              </a:spcAft>
            </a:pPr>
            <a:r>
              <a:rPr lang="es-DO" b="1" dirty="0">
                <a:latin typeface="Tahoma" panose="020B0604030504040204" pitchFamily="34" charset="0"/>
                <a:ea typeface="Times New Roman" panose="02020603050405020304" pitchFamily="18" charset="0"/>
              </a:rPr>
              <a:t>Competencia intelectual: </a:t>
            </a:r>
          </a:p>
          <a:p>
            <a:pPr lvl="0" algn="just">
              <a:lnSpc>
                <a:spcPct val="120000"/>
              </a:lnSpc>
              <a:spcBef>
                <a:spcPts val="800"/>
              </a:spcBef>
              <a:spcAft>
                <a:spcPts val="800"/>
              </a:spcAft>
              <a:buFont typeface="Wingdings" panose="05000000000000000000" pitchFamily="2" charset="2"/>
              <a:buChar char=""/>
            </a:pPr>
            <a:r>
              <a:rPr lang="es-MX" sz="2300" dirty="0">
                <a:latin typeface="Tahoma" panose="020B0604030504040204" pitchFamily="34" charset="0"/>
                <a:ea typeface="Times New Roman" panose="02020603050405020304" pitchFamily="18" charset="0"/>
              </a:rPr>
              <a:t>Análisis de la estructura textual; esquemas de contenido: introducción, desarrollo y conclusión. Inicio – nudo - desenlace. Contexto. Tiempo. Personajes. Secuencia narrativa. La descripción. </a:t>
            </a:r>
            <a:endParaRPr lang="es-DO" sz="23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2300" dirty="0">
                <a:latin typeface="Tahoma" panose="020B0604030504040204" pitchFamily="34" charset="0"/>
                <a:ea typeface="Times New Roman" panose="02020603050405020304" pitchFamily="18" charset="0"/>
              </a:rPr>
              <a:t>El párrafo como unidad semántica, sintáctica y lógica. Ideas contenidas. No contenidas e implícitas. El resumen. </a:t>
            </a:r>
            <a:endParaRPr lang="es-DO" sz="23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2300" dirty="0">
                <a:latin typeface="Tahoma" panose="020B0604030504040204" pitchFamily="34" charset="0"/>
                <a:ea typeface="Times New Roman" panose="02020603050405020304" pitchFamily="18" charset="0"/>
              </a:rPr>
              <a:t>Nexos o articuladores. Tipos de nexos. </a:t>
            </a:r>
            <a:endParaRPr lang="es-DO" sz="23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2300" dirty="0">
                <a:latin typeface="Tahoma" panose="020B0604030504040204" pitchFamily="34" charset="0"/>
                <a:ea typeface="Times New Roman" panose="02020603050405020304" pitchFamily="18" charset="0"/>
              </a:rPr>
              <a:t>Estilos personal e impersonal. Directo e indirecto. Culto y Popular. </a:t>
            </a:r>
            <a:endParaRPr lang="es-DO" sz="23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2300" dirty="0">
                <a:latin typeface="Tahoma" panose="020B0604030504040204" pitchFamily="34" charset="0"/>
                <a:ea typeface="Times New Roman" panose="02020603050405020304" pitchFamily="18" charset="0"/>
              </a:rPr>
              <a:t>El tema en los tipos de textos. </a:t>
            </a:r>
            <a:endParaRPr lang="es-DO" sz="23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2300" dirty="0">
                <a:latin typeface="Tahoma" panose="020B0604030504040204" pitchFamily="34" charset="0"/>
                <a:ea typeface="Times New Roman" panose="02020603050405020304" pitchFamily="18" charset="0"/>
              </a:rPr>
              <a:t>Interpretación de mensajes, informaciones, datos, valores.</a:t>
            </a:r>
            <a:endParaRPr lang="es-DO" sz="2300" dirty="0">
              <a:latin typeface="Tahoma" panose="020B0604030504040204" pitchFamily="34" charset="0"/>
              <a:ea typeface="Times New Roman" panose="02020603050405020304" pitchFamily="18" charset="0"/>
            </a:endParaRPr>
          </a:p>
          <a:p>
            <a:endParaRPr lang="es-DO" dirty="0"/>
          </a:p>
        </p:txBody>
      </p:sp>
      <p:sp>
        <p:nvSpPr>
          <p:cNvPr id="4" name="Título 1">
            <a:extLst>
              <a:ext uri="{FF2B5EF4-FFF2-40B4-BE49-F238E27FC236}">
                <a16:creationId xmlns:a16="http://schemas.microsoft.com/office/drawing/2014/main" id="{CF94A48C-5BD8-47CF-9FBE-C2EB1BBE0A4D}"/>
              </a:ext>
            </a:extLst>
          </p:cNvPr>
          <p:cNvSpPr>
            <a:spLocks noGrp="1"/>
          </p:cNvSpPr>
          <p:nvPr>
            <p:ph type="title"/>
          </p:nvPr>
        </p:nvSpPr>
        <p:spPr>
          <a:xfrm>
            <a:off x="2595706" y="185499"/>
            <a:ext cx="6477956" cy="878808"/>
          </a:xfrm>
        </p:spPr>
        <p:txBody>
          <a:bodyPr>
            <a:normAutofit/>
          </a:bodyPr>
          <a:lstStyle/>
          <a:p>
            <a:r>
              <a:rPr lang="es-DO" sz="2400" dirty="0"/>
              <a:t>Competencias y temas evaluados en la prueba de Adultos. </a:t>
            </a:r>
          </a:p>
        </p:txBody>
      </p:sp>
    </p:spTree>
    <p:extLst>
      <p:ext uri="{BB962C8B-B14F-4D97-AF65-F5344CB8AC3E}">
        <p14:creationId xmlns:p14="http://schemas.microsoft.com/office/powerpoint/2010/main" val="384188324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DO" dirty="0"/>
              <a:t>Tipología textual</a:t>
            </a:r>
          </a:p>
        </p:txBody>
      </p:sp>
      <p:sp>
        <p:nvSpPr>
          <p:cNvPr id="3" name="Marcador de texto 2"/>
          <p:cNvSpPr>
            <a:spLocks noGrp="1"/>
          </p:cNvSpPr>
          <p:nvPr>
            <p:ph type="body" idx="1"/>
          </p:nvPr>
        </p:nvSpPr>
        <p:spPr/>
        <p:txBody>
          <a:bodyPr>
            <a:normAutofit fontScale="92500" lnSpcReduction="20000"/>
          </a:bodyPr>
          <a:lstStyle/>
          <a:p>
            <a:pPr marL="0" indent="0" algn="just">
              <a:lnSpc>
                <a:spcPct val="110000"/>
              </a:lnSpc>
              <a:spcBef>
                <a:spcPts val="600"/>
              </a:spcBef>
              <a:spcAft>
                <a:spcPts val="600"/>
              </a:spcAft>
              <a:buNone/>
            </a:pPr>
            <a:r>
              <a:rPr lang="es-DO" dirty="0">
                <a:latin typeface="Tahoma" panose="020B0604030504040204" pitchFamily="34" charset="0"/>
                <a:ea typeface="Times New Roman" panose="02020603050405020304" pitchFamily="18" charset="0"/>
              </a:rPr>
              <a:t>Se diseña en base a cuatro tipos de texto: informativo, narrativo, expositivo y argumentativo. </a:t>
            </a:r>
          </a:p>
          <a:p>
            <a:pPr marL="0" indent="0" algn="just">
              <a:lnSpc>
                <a:spcPct val="110000"/>
              </a:lnSpc>
              <a:spcBef>
                <a:spcPts val="600"/>
              </a:spcBef>
              <a:spcAft>
                <a:spcPts val="600"/>
              </a:spcAft>
              <a:buNone/>
            </a:pPr>
            <a:r>
              <a:rPr lang="es-DO" dirty="0">
                <a:latin typeface="Tahoma" panose="020B0604030504040204" pitchFamily="34" charset="0"/>
                <a:ea typeface="Times New Roman" panose="02020603050405020304" pitchFamily="18" charset="0"/>
              </a:rPr>
              <a:t>A continuación, se muestra la tipología textual: </a:t>
            </a:r>
          </a:p>
          <a:p>
            <a:pPr marL="228600" algn="just">
              <a:lnSpc>
                <a:spcPct val="120000"/>
              </a:lnSpc>
              <a:spcBef>
                <a:spcPts val="600"/>
              </a:spcBef>
              <a:spcAft>
                <a:spcPts val="600"/>
              </a:spcAft>
            </a:pPr>
            <a:r>
              <a:rPr lang="es-DO" dirty="0">
                <a:latin typeface="Tahoma" panose="020B0604030504040204" pitchFamily="34" charset="0"/>
                <a:ea typeface="Times New Roman" panose="02020603050405020304" pitchFamily="18" charset="0"/>
              </a:rPr>
              <a:t>Instructivos: receta, instrucciones.</a:t>
            </a:r>
          </a:p>
          <a:p>
            <a:pPr marL="228600" algn="just">
              <a:lnSpc>
                <a:spcPct val="120000"/>
              </a:lnSpc>
              <a:spcBef>
                <a:spcPts val="600"/>
              </a:spcBef>
              <a:spcAft>
                <a:spcPts val="600"/>
              </a:spcAft>
            </a:pPr>
            <a:r>
              <a:rPr lang="es-DO" dirty="0">
                <a:latin typeface="Tahoma" panose="020B0604030504040204" pitchFamily="34" charset="0"/>
                <a:ea typeface="Times New Roman" panose="02020603050405020304" pitchFamily="18" charset="0"/>
              </a:rPr>
              <a:t>Narrativos: cuento y fábula </a:t>
            </a:r>
          </a:p>
          <a:p>
            <a:pPr marL="228600" algn="just">
              <a:lnSpc>
                <a:spcPct val="120000"/>
              </a:lnSpc>
              <a:spcBef>
                <a:spcPts val="600"/>
              </a:spcBef>
              <a:spcAft>
                <a:spcPts val="600"/>
              </a:spcAft>
            </a:pPr>
            <a:r>
              <a:rPr lang="es-DO" dirty="0">
                <a:latin typeface="Tahoma" panose="020B0604030504040204" pitchFamily="34" charset="0"/>
                <a:ea typeface="Times New Roman" panose="02020603050405020304" pitchFamily="18" charset="0"/>
              </a:rPr>
              <a:t>Informativo: anuncio y noticia</a:t>
            </a:r>
          </a:p>
          <a:p>
            <a:pPr marL="228600" algn="just">
              <a:lnSpc>
                <a:spcPct val="120000"/>
              </a:lnSpc>
              <a:spcBef>
                <a:spcPts val="600"/>
              </a:spcBef>
              <a:spcAft>
                <a:spcPts val="600"/>
              </a:spcAft>
            </a:pPr>
            <a:r>
              <a:rPr lang="es-DO" dirty="0">
                <a:latin typeface="Tahoma" panose="020B0604030504040204" pitchFamily="34" charset="0"/>
                <a:ea typeface="Times New Roman" panose="02020603050405020304" pitchFamily="18" charset="0"/>
              </a:rPr>
              <a:t>Expositivo</a:t>
            </a:r>
          </a:p>
          <a:p>
            <a:endParaRPr lang="es-DO" dirty="0"/>
          </a:p>
        </p:txBody>
      </p:sp>
    </p:spTree>
    <p:extLst>
      <p:ext uri="{BB962C8B-B14F-4D97-AF65-F5344CB8AC3E}">
        <p14:creationId xmlns:p14="http://schemas.microsoft.com/office/powerpoint/2010/main" val="208041900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A4AF6B-5B33-4F1A-9A41-8CCCCCFBD5E3}"/>
              </a:ext>
            </a:extLst>
          </p:cNvPr>
          <p:cNvSpPr>
            <a:spLocks noGrp="1"/>
          </p:cNvSpPr>
          <p:nvPr>
            <p:ph type="title"/>
          </p:nvPr>
        </p:nvSpPr>
        <p:spPr/>
        <p:txBody>
          <a:bodyPr>
            <a:normAutofit fontScale="90000"/>
          </a:bodyPr>
          <a:lstStyle/>
          <a:p>
            <a:r>
              <a:rPr lang="es-DO" dirty="0"/>
              <a:t>Ajustes en la prueba de Adultos 2022</a:t>
            </a:r>
          </a:p>
        </p:txBody>
      </p:sp>
      <p:sp>
        <p:nvSpPr>
          <p:cNvPr id="3" name="Marcador de texto 2">
            <a:extLst>
              <a:ext uri="{FF2B5EF4-FFF2-40B4-BE49-F238E27FC236}">
                <a16:creationId xmlns:a16="http://schemas.microsoft.com/office/drawing/2014/main" id="{5428FDB3-9ADC-437E-83F4-2007BE78BA85}"/>
              </a:ext>
            </a:extLst>
          </p:cNvPr>
          <p:cNvSpPr>
            <a:spLocks noGrp="1"/>
          </p:cNvSpPr>
          <p:nvPr>
            <p:ph type="body" idx="1"/>
          </p:nvPr>
        </p:nvSpPr>
        <p:spPr>
          <a:xfrm>
            <a:off x="457200" y="1754944"/>
            <a:ext cx="8229599" cy="4251961"/>
          </a:xfrm>
        </p:spPr>
        <p:txBody>
          <a:bodyPr>
            <a:normAutofit/>
          </a:bodyPr>
          <a:lstStyle/>
          <a:p>
            <a:pPr algn="just"/>
            <a:r>
              <a:rPr lang="es-DO" sz="2400" dirty="0">
                <a:latin typeface="Tahoma" panose="020B0604030504040204" pitchFamily="34" charset="0"/>
                <a:ea typeface="Tahoma" panose="020B0604030504040204" pitchFamily="34" charset="0"/>
                <a:cs typeface="Tahoma" panose="020B0604030504040204" pitchFamily="34" charset="0"/>
              </a:rPr>
              <a:t>En la prueba del 2022 tiene mayor cantidad de preguntas la Competencia Comunicativa e Intelectual y </a:t>
            </a:r>
            <a:r>
              <a:rPr lang="es-DO" sz="2400" dirty="0" smtClean="0">
                <a:latin typeface="Tahoma" panose="020B0604030504040204" pitchFamily="34" charset="0"/>
                <a:ea typeface="Tahoma" panose="020B0604030504040204" pitchFamily="34" charset="0"/>
                <a:cs typeface="Tahoma" panose="020B0604030504040204" pitchFamily="34" charset="0"/>
              </a:rPr>
              <a:t>menos </a:t>
            </a:r>
            <a:r>
              <a:rPr lang="es-DO" sz="2400" dirty="0">
                <a:latin typeface="Tahoma" panose="020B0604030504040204" pitchFamily="34" charset="0"/>
                <a:ea typeface="Tahoma" panose="020B0604030504040204" pitchFamily="34" charset="0"/>
                <a:cs typeface="Tahoma" panose="020B0604030504040204" pitchFamily="34" charset="0"/>
              </a:rPr>
              <a:t>la Lingüística especialmente aquellas que están muy apegadas a la normativa, para dar más importancia a la comprensión lectora. </a:t>
            </a:r>
          </a:p>
          <a:p>
            <a:pPr algn="just"/>
            <a:endParaRPr lang="es-DO" sz="2400" dirty="0">
              <a:latin typeface="Tahoma" panose="020B0604030504040204" pitchFamily="34" charset="0"/>
              <a:ea typeface="Tahoma" panose="020B0604030504040204" pitchFamily="34" charset="0"/>
              <a:cs typeface="Tahoma" panose="020B0604030504040204" pitchFamily="34" charset="0"/>
            </a:endParaRPr>
          </a:p>
          <a:p>
            <a:pPr algn="just"/>
            <a:r>
              <a:rPr lang="es-DO" sz="2400" dirty="0">
                <a:latin typeface="Tahoma" panose="020B0604030504040204" pitchFamily="34" charset="0"/>
                <a:ea typeface="Tahoma" panose="020B0604030504040204" pitchFamily="34" charset="0"/>
                <a:cs typeface="Tahoma" panose="020B0604030504040204" pitchFamily="34" charset="0"/>
              </a:rPr>
              <a:t>La prueba se presenta en dos cuadernillos. La cantidad de preguntas por cuadernillo se redujo de 45 a 40, distribuidas en cuatro textos con 10 preguntas cada uno. </a:t>
            </a:r>
          </a:p>
        </p:txBody>
      </p:sp>
    </p:spTree>
    <p:extLst>
      <p:ext uri="{BB962C8B-B14F-4D97-AF65-F5344CB8AC3E}">
        <p14:creationId xmlns:p14="http://schemas.microsoft.com/office/powerpoint/2010/main" val="642923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p:nvPr/>
        </p:nvSpPr>
        <p:spPr>
          <a:xfrm>
            <a:off x="766973" y="1734337"/>
            <a:ext cx="7314390" cy="45719"/>
          </a:xfrm>
          <a:prstGeom prst="rect">
            <a:avLst/>
          </a:prstGeom>
          <a:solidFill>
            <a:schemeClr val="accent5">
              <a:lumMod val="7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srgbClr val="FFFFFF"/>
              </a:solidFill>
              <a:effectLst/>
              <a:uLnTx/>
              <a:uFillTx/>
              <a:latin typeface="Helvetica"/>
              <a:ea typeface="맑은 고딕" panose="020B0503020000020004" pitchFamily="34" charset="-127"/>
              <a:cs typeface="Helvetica"/>
              <a:sym typeface="Franklin Gothic Book"/>
            </a:endParaRPr>
          </a:p>
        </p:txBody>
      </p:sp>
      <p:sp>
        <p:nvSpPr>
          <p:cNvPr id="5" name="Rectángulo 4"/>
          <p:cNvSpPr/>
          <p:nvPr/>
        </p:nvSpPr>
        <p:spPr>
          <a:xfrm>
            <a:off x="719503" y="2098531"/>
            <a:ext cx="7409330" cy="1754326"/>
          </a:xfrm>
          <a:prstGeom prst="rect">
            <a:avLst/>
          </a:prstGeom>
        </p:spPr>
        <p:txBody>
          <a:bodyPr wrap="square">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s-DO" altLang="ko-KR" sz="3600" b="0" i="0" u="none" strike="noStrike" kern="0" cap="none" spc="0" normalizeH="0" baseline="0" noProof="0" dirty="0">
                <a:ln>
                  <a:noFill/>
                </a:ln>
                <a:solidFill>
                  <a:srgbClr val="002060"/>
                </a:solidFill>
                <a:effectLst/>
                <a:uLnTx/>
                <a:uFillTx/>
                <a:latin typeface="Berlin Sans FB Demi" panose="020E0802020502020306" pitchFamily="34" charset="0"/>
                <a:ea typeface="맑은 고딕" panose="020B0503020000020004" pitchFamily="34" charset="-127"/>
                <a:cs typeface="Arial" pitchFamily="34" charset="0"/>
                <a:sym typeface="Franklin Gothic Book"/>
              </a:rPr>
              <a:t>PRUEBA NACIONAL DE LENGUA ESPAÑOLA PARA LA EDUCACIÓN MEDIA-</a:t>
            </a:r>
            <a:r>
              <a:rPr kumimoji="0" lang="es-DO" altLang="ko-KR" sz="3600" b="0" i="0" u="none" strike="noStrike" kern="0" cap="none" spc="0" normalizeH="0" noProof="0" dirty="0">
                <a:ln>
                  <a:noFill/>
                </a:ln>
                <a:solidFill>
                  <a:srgbClr val="002060"/>
                </a:solidFill>
                <a:effectLst/>
                <a:uLnTx/>
                <a:uFillTx/>
                <a:latin typeface="Berlin Sans FB Demi" panose="020E0802020502020306" pitchFamily="34" charset="0"/>
                <a:ea typeface="맑은 고딕" panose="020B0503020000020004" pitchFamily="34" charset="-127"/>
                <a:cs typeface="Arial" pitchFamily="34" charset="0"/>
                <a:sym typeface="Franklin Gothic Book"/>
              </a:rPr>
              <a:t> </a:t>
            </a:r>
            <a:r>
              <a:rPr kumimoji="0" lang="es-DO" altLang="ko-KR" sz="3600" b="0" i="0" u="none" strike="noStrike" kern="0" cap="none" spc="0" normalizeH="0" baseline="0" noProof="0" dirty="0">
                <a:ln>
                  <a:noFill/>
                </a:ln>
                <a:solidFill>
                  <a:srgbClr val="002060"/>
                </a:solidFill>
                <a:effectLst/>
                <a:uLnTx/>
                <a:uFillTx/>
                <a:latin typeface="Berlin Sans FB Demi" panose="020E0802020502020306" pitchFamily="34" charset="0"/>
                <a:ea typeface="맑은 고딕" panose="020B0503020000020004" pitchFamily="34" charset="-127"/>
                <a:cs typeface="Arial" pitchFamily="34" charset="0"/>
                <a:sym typeface="Franklin Gothic Book"/>
              </a:rPr>
              <a:t>SECUNDARIA 2022</a:t>
            </a:r>
            <a:endParaRPr kumimoji="0" lang="en-US" altLang="ko-KR" sz="3600" b="0" i="0" u="none" strike="noStrike" kern="0" cap="none" spc="0" normalizeH="0" baseline="0" noProof="0" dirty="0">
              <a:ln>
                <a:noFill/>
              </a:ln>
              <a:solidFill>
                <a:srgbClr val="002060"/>
              </a:solidFill>
              <a:effectLst/>
              <a:uLnTx/>
              <a:uFillTx/>
              <a:latin typeface="Berlin Sans FB Demi" panose="020E0802020502020306" pitchFamily="34" charset="0"/>
              <a:ea typeface="맑은 고딕" panose="020B0503020000020004" pitchFamily="34" charset="-127"/>
              <a:cs typeface="Arial" pitchFamily="34" charset="0"/>
              <a:sym typeface="Franklin Gothic Book"/>
            </a:endParaRPr>
          </a:p>
        </p:txBody>
      </p:sp>
      <p:sp>
        <p:nvSpPr>
          <p:cNvPr id="6" name="Rectangle 14"/>
          <p:cNvSpPr/>
          <p:nvPr/>
        </p:nvSpPr>
        <p:spPr>
          <a:xfrm>
            <a:off x="814443" y="4754252"/>
            <a:ext cx="7314390" cy="105715"/>
          </a:xfrm>
          <a:prstGeom prst="rect">
            <a:avLst/>
          </a:prstGeom>
          <a:solidFill>
            <a:schemeClr val="accent5">
              <a:lumMod val="7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srgbClr val="FFFFFF"/>
              </a:solidFill>
              <a:effectLst/>
              <a:uLnTx/>
              <a:uFillTx/>
              <a:latin typeface="Helvetica"/>
              <a:ea typeface="맑은 고딕" panose="020B0503020000020004" pitchFamily="34" charset="-127"/>
              <a:cs typeface="Helvetica"/>
              <a:sym typeface="Franklin Gothic Book"/>
            </a:endParaRPr>
          </a:p>
        </p:txBody>
      </p:sp>
      <p:pic>
        <p:nvPicPr>
          <p:cNvPr id="7" name="Imagen 6">
            <a:extLst>
              <a:ext uri="{FF2B5EF4-FFF2-40B4-BE49-F238E27FC236}">
                <a16:creationId xmlns:a16="http://schemas.microsoft.com/office/drawing/2014/main" id="{CD5419E4-C883-4220-83A6-38819C41BADE}"/>
              </a:ext>
            </a:extLst>
          </p:cNvPr>
          <p:cNvPicPr>
            <a:picLocks noChangeAspect="1"/>
          </p:cNvPicPr>
          <p:nvPr/>
        </p:nvPicPr>
        <p:blipFill rotWithShape="1">
          <a:blip r:embed="rId2"/>
          <a:srcRect r="42615"/>
          <a:stretch/>
        </p:blipFill>
        <p:spPr>
          <a:xfrm>
            <a:off x="6986069" y="44710"/>
            <a:ext cx="1753484" cy="1599452"/>
          </a:xfrm>
          <a:prstGeom prst="rect">
            <a:avLst/>
          </a:prstGeom>
        </p:spPr>
      </p:pic>
    </p:spTree>
    <p:extLst>
      <p:ext uri="{BB962C8B-B14F-4D97-AF65-F5344CB8AC3E}">
        <p14:creationId xmlns:p14="http://schemas.microsoft.com/office/powerpoint/2010/main" val="243949106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9AF18-999C-43C2-A6C2-1BF5C81EF4A4}"/>
              </a:ext>
            </a:extLst>
          </p:cNvPr>
          <p:cNvSpPr>
            <a:spLocks noGrp="1"/>
          </p:cNvSpPr>
          <p:nvPr>
            <p:ph type="title"/>
          </p:nvPr>
        </p:nvSpPr>
        <p:spPr>
          <a:xfrm>
            <a:off x="2616591" y="155135"/>
            <a:ext cx="5739618" cy="1800273"/>
          </a:xfrm>
        </p:spPr>
        <p:txBody>
          <a:bodyPr>
            <a:normAutofit/>
          </a:bodyPr>
          <a:lstStyle/>
          <a:p>
            <a:r>
              <a:rPr lang="es-DO" dirty="0"/>
              <a:t>Qué evalúa</a:t>
            </a:r>
          </a:p>
        </p:txBody>
      </p:sp>
      <p:sp>
        <p:nvSpPr>
          <p:cNvPr id="3" name="Marcador de texto 2">
            <a:extLst>
              <a:ext uri="{FF2B5EF4-FFF2-40B4-BE49-F238E27FC236}">
                <a16:creationId xmlns:a16="http://schemas.microsoft.com/office/drawing/2014/main" id="{178B63F4-A5C5-4B8F-ACD7-F3F91E88247F}"/>
              </a:ext>
            </a:extLst>
          </p:cNvPr>
          <p:cNvSpPr>
            <a:spLocks noGrp="1"/>
          </p:cNvSpPr>
          <p:nvPr>
            <p:ph type="body" idx="1"/>
          </p:nvPr>
        </p:nvSpPr>
        <p:spPr/>
        <p:txBody>
          <a:bodyPr>
            <a:normAutofit/>
          </a:bodyPr>
          <a:lstStyle/>
          <a:p>
            <a:pPr marL="0" indent="0" algn="just">
              <a:buNone/>
            </a:pPr>
            <a:endParaRPr lang="es-DO" dirty="0"/>
          </a:p>
          <a:p>
            <a:pPr algn="just"/>
            <a:r>
              <a:rPr lang="es-DO" dirty="0">
                <a:latin typeface="Calibri" panose="020F0502020204030204" pitchFamily="34" charset="0"/>
                <a:ea typeface="Times New Roman" panose="02020603050405020304" pitchFamily="18" charset="0"/>
                <a:cs typeface="Times New Roman" panose="02020603050405020304" pitchFamily="18" charset="0"/>
              </a:rPr>
              <a:t>En esta prueba se evalúa la comprensión lectora y literatura. Hay una reducción significativa de las preguntas de literatura y  la competencia lingüística para dar más peso a la comprensión lectora.</a:t>
            </a:r>
            <a:endParaRPr lang="es-DO" dirty="0"/>
          </a:p>
        </p:txBody>
      </p:sp>
    </p:spTree>
    <p:extLst>
      <p:ext uri="{BB962C8B-B14F-4D97-AF65-F5344CB8AC3E}">
        <p14:creationId xmlns:p14="http://schemas.microsoft.com/office/powerpoint/2010/main" val="1893551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9F4B-ABAC-5C4C-B0D1-C227CF28AD18}"/>
              </a:ext>
            </a:extLst>
          </p:cNvPr>
          <p:cNvSpPr>
            <a:spLocks noGrp="1"/>
          </p:cNvSpPr>
          <p:nvPr>
            <p:ph type="title"/>
          </p:nvPr>
        </p:nvSpPr>
        <p:spPr>
          <a:xfrm>
            <a:off x="2732926" y="149469"/>
            <a:ext cx="5953873" cy="1084939"/>
          </a:xfrm>
        </p:spPr>
        <p:txBody>
          <a:bodyPr>
            <a:normAutofit/>
          </a:bodyPr>
          <a:lstStyle/>
          <a:p>
            <a:pPr algn="ctr"/>
            <a:r>
              <a:rPr lang="es-DO" dirty="0">
                <a:solidFill>
                  <a:schemeClr val="tx1"/>
                </a:solidFill>
                <a:ea typeface="Lato Black" panose="020B0604020202020204" charset="0"/>
                <a:cs typeface="Lato Black" panose="020B0604020202020204" charset="0"/>
              </a:rPr>
              <a:t>CONTENIDOS</a:t>
            </a:r>
            <a:endParaRPr lang="en-DO" dirty="0">
              <a:solidFill>
                <a:schemeClr val="tx1"/>
              </a:solidFill>
            </a:endParaRPr>
          </a:p>
        </p:txBody>
      </p:sp>
      <p:sp>
        <p:nvSpPr>
          <p:cNvPr id="3" name="Text Placeholder 2">
            <a:extLst>
              <a:ext uri="{FF2B5EF4-FFF2-40B4-BE49-F238E27FC236}">
                <a16:creationId xmlns:a16="http://schemas.microsoft.com/office/drawing/2014/main" id="{5D5922ED-9720-814B-A87E-C7DF7BEBBF15}"/>
              </a:ext>
            </a:extLst>
          </p:cNvPr>
          <p:cNvSpPr>
            <a:spLocks noGrp="1"/>
          </p:cNvSpPr>
          <p:nvPr>
            <p:ph type="body" idx="1"/>
          </p:nvPr>
        </p:nvSpPr>
        <p:spPr>
          <a:xfrm>
            <a:off x="562708" y="1913206"/>
            <a:ext cx="8124091" cy="3418449"/>
          </a:xfrm>
        </p:spPr>
        <p:txBody>
          <a:bodyPr>
            <a:normAutofit lnSpcReduction="10000"/>
          </a:bodyPr>
          <a:lstStyle/>
          <a:p>
            <a:pPr>
              <a:buFont typeface="Wingdings" panose="05000000000000000000" pitchFamily="2" charset="2"/>
              <a:buChar char="ü"/>
            </a:pPr>
            <a:r>
              <a:rPr lang="es-DO" sz="2000" dirty="0"/>
              <a:t>Propósito de esta presentación</a:t>
            </a:r>
          </a:p>
          <a:p>
            <a:pPr>
              <a:buFont typeface="Wingdings" panose="05000000000000000000" pitchFamily="2" charset="2"/>
              <a:buChar char="ü"/>
            </a:pPr>
            <a:r>
              <a:rPr lang="es-DO" sz="2000" dirty="0"/>
              <a:t>Introducción </a:t>
            </a:r>
          </a:p>
          <a:p>
            <a:pPr>
              <a:buFont typeface="Wingdings" panose="05000000000000000000" pitchFamily="2" charset="2"/>
              <a:buChar char="ü"/>
            </a:pPr>
            <a:r>
              <a:rPr lang="es-DO" sz="2000" dirty="0"/>
              <a:t>Fechas de aplicación de las Pruebas Nacionales</a:t>
            </a:r>
          </a:p>
          <a:p>
            <a:pPr>
              <a:buFont typeface="Wingdings" panose="05000000000000000000" pitchFamily="2" charset="2"/>
              <a:buChar char="ü"/>
            </a:pPr>
            <a:r>
              <a:rPr lang="es-DO" sz="2000" dirty="0"/>
              <a:t>Características y estructura de la prueba </a:t>
            </a:r>
          </a:p>
          <a:p>
            <a:pPr>
              <a:buFont typeface="Wingdings" panose="05000000000000000000" pitchFamily="2" charset="2"/>
              <a:buChar char="ü"/>
            </a:pPr>
            <a:r>
              <a:rPr lang="es-DO" sz="2000" dirty="0"/>
              <a:t>Diseño de la Prueba Nacional de Lengua Española 2022</a:t>
            </a:r>
          </a:p>
          <a:p>
            <a:pPr>
              <a:buFont typeface="Wingdings" panose="05000000000000000000" pitchFamily="2" charset="2"/>
              <a:buChar char="ü"/>
            </a:pPr>
            <a:r>
              <a:rPr lang="es-DO" sz="2000" dirty="0"/>
              <a:t>Educación Básica de Personas Jóvenes y Adultas</a:t>
            </a:r>
          </a:p>
          <a:p>
            <a:pPr>
              <a:buFont typeface="Wingdings" panose="05000000000000000000" pitchFamily="2" charset="2"/>
              <a:buChar char="ü"/>
            </a:pPr>
            <a:r>
              <a:rPr lang="es-DO" sz="2000" dirty="0"/>
              <a:t>Media-Secundaria en las modalidades General-Académica, Técnico Profesional y en Artes</a:t>
            </a:r>
          </a:p>
          <a:p>
            <a:pPr>
              <a:buFont typeface="Wingdings" panose="05000000000000000000" pitchFamily="2" charset="2"/>
              <a:buChar char="ü"/>
            </a:pPr>
            <a:r>
              <a:rPr lang="es-DO" sz="2000" dirty="0"/>
              <a:t>Ejemplos de ítems</a:t>
            </a:r>
          </a:p>
          <a:p>
            <a:pPr>
              <a:lnSpc>
                <a:spcPct val="170000"/>
              </a:lnSpc>
            </a:pPr>
            <a:endParaRPr lang="en-DO" sz="1600" dirty="0"/>
          </a:p>
        </p:txBody>
      </p:sp>
    </p:spTree>
    <p:extLst>
      <p:ext uri="{BB962C8B-B14F-4D97-AF65-F5344CB8AC3E}">
        <p14:creationId xmlns:p14="http://schemas.microsoft.com/office/powerpoint/2010/main" val="9494657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94A48C-5BD8-47CF-9FBE-C2EB1BBE0A4D}"/>
              </a:ext>
            </a:extLst>
          </p:cNvPr>
          <p:cNvSpPr>
            <a:spLocks noGrp="1"/>
          </p:cNvSpPr>
          <p:nvPr>
            <p:ph type="title"/>
          </p:nvPr>
        </p:nvSpPr>
        <p:spPr>
          <a:xfrm>
            <a:off x="2666044" y="214923"/>
            <a:ext cx="6477956" cy="878808"/>
          </a:xfrm>
        </p:spPr>
        <p:txBody>
          <a:bodyPr>
            <a:normAutofit fontScale="90000"/>
          </a:bodyPr>
          <a:lstStyle/>
          <a:p>
            <a:r>
              <a:rPr lang="es-DO" dirty="0"/>
              <a:t>Competencias evaluadas y sus temas </a:t>
            </a:r>
          </a:p>
        </p:txBody>
      </p:sp>
      <p:sp>
        <p:nvSpPr>
          <p:cNvPr id="3" name="Rectángulo 2"/>
          <p:cNvSpPr/>
          <p:nvPr/>
        </p:nvSpPr>
        <p:spPr>
          <a:xfrm>
            <a:off x="272562" y="2122072"/>
            <a:ext cx="4572000" cy="2634567"/>
          </a:xfrm>
          <a:prstGeom prst="rect">
            <a:avLst/>
          </a:prstGeom>
        </p:spPr>
        <p:txBody>
          <a:bodyPr>
            <a:spAutoFit/>
          </a:bodyPr>
          <a:lstStyle/>
          <a:p>
            <a:pPr algn="just">
              <a:lnSpc>
                <a:spcPct val="110000"/>
              </a:lnSpc>
              <a:spcBef>
                <a:spcPts val="600"/>
              </a:spcBef>
              <a:spcAft>
                <a:spcPts val="600"/>
              </a:spcAft>
            </a:pPr>
            <a:r>
              <a:rPr lang="es-DO" sz="1200" b="1" dirty="0">
                <a:latin typeface="Tahoma" panose="020B0604030504040204" pitchFamily="34" charset="0"/>
                <a:ea typeface="Times New Roman" panose="02020603050405020304" pitchFamily="18" charset="0"/>
              </a:rPr>
              <a:t>Competencias Comunicativas:</a:t>
            </a:r>
          </a:p>
          <a:p>
            <a:pPr marL="342900" lvl="0" indent="-342900" algn="just">
              <a:lnSpc>
                <a:spcPct val="110000"/>
              </a:lnSpc>
              <a:spcBef>
                <a:spcPts val="600"/>
              </a:spcBef>
              <a:spcAft>
                <a:spcPts val="600"/>
              </a:spcAft>
              <a:buFont typeface="Wingdings" panose="05000000000000000000" pitchFamily="2" charset="2"/>
              <a:buChar char=""/>
            </a:pPr>
            <a:r>
              <a:rPr lang="es-DO" sz="1200" dirty="0">
                <a:latin typeface="Tahoma" panose="020B0604030504040204" pitchFamily="34" charset="0"/>
                <a:ea typeface="Times New Roman" panose="02020603050405020304" pitchFamily="18" charset="0"/>
              </a:rPr>
              <a:t>Disposición gráfica del texto: Diagramación, título, – Sub-títulos, Conceptualización, manejo del vocabulario temático con variedad de significados, sinónimos, antónimos y expresiones en contexto.</a:t>
            </a:r>
          </a:p>
          <a:p>
            <a:pPr marL="342900" lvl="0" indent="-342900" algn="just">
              <a:lnSpc>
                <a:spcPct val="110000"/>
              </a:lnSpc>
              <a:spcBef>
                <a:spcPts val="600"/>
              </a:spcBef>
              <a:spcAft>
                <a:spcPts val="600"/>
              </a:spcAft>
              <a:buFont typeface="Wingdings" panose="05000000000000000000" pitchFamily="2" charset="2"/>
              <a:buChar char=""/>
            </a:pPr>
            <a:r>
              <a:rPr lang="es-DO" sz="1200" dirty="0">
                <a:latin typeface="Tahoma" panose="020B0604030504040204" pitchFamily="34" charset="0"/>
                <a:ea typeface="Times New Roman" panose="02020603050405020304" pitchFamily="18" charset="0"/>
              </a:rPr>
              <a:t>Diferenciación entre: artículo – ensayo – editorial – cronología – noticias – anuncio, los actos del habla y tipos de textos, conceptualización, narrar, describir, dialogar, argumentar, exponer. Recursos dentro de cada tipo de texto: definir, ejemplificar, enumerar, explicar, contrastar y comparar</a:t>
            </a:r>
          </a:p>
        </p:txBody>
      </p:sp>
      <p:sp>
        <p:nvSpPr>
          <p:cNvPr id="4" name="Rectángulo 3"/>
          <p:cNvSpPr/>
          <p:nvPr/>
        </p:nvSpPr>
        <p:spPr>
          <a:xfrm>
            <a:off x="5292968" y="1500519"/>
            <a:ext cx="3429001" cy="5029069"/>
          </a:xfrm>
          <a:prstGeom prst="rect">
            <a:avLst/>
          </a:prstGeom>
        </p:spPr>
        <p:txBody>
          <a:bodyPr wrap="square">
            <a:spAutoFit/>
          </a:bodyPr>
          <a:lstStyle/>
          <a:p>
            <a:pPr algn="just">
              <a:lnSpc>
                <a:spcPct val="110000"/>
              </a:lnSpc>
              <a:spcBef>
                <a:spcPts val="600"/>
              </a:spcBef>
              <a:spcAft>
                <a:spcPts val="600"/>
              </a:spcAft>
            </a:pPr>
            <a:r>
              <a:rPr lang="es-DO" sz="1200" b="1" dirty="0">
                <a:latin typeface="Tahoma" panose="020B0604030504040204" pitchFamily="34" charset="0"/>
                <a:ea typeface="Times New Roman" panose="02020603050405020304" pitchFamily="18" charset="0"/>
              </a:rPr>
              <a:t>Competencias Lingüísticas:</a:t>
            </a:r>
          </a:p>
          <a:p>
            <a:pPr marL="342900" lvl="0" indent="-342900" algn="just">
              <a:lnSpc>
                <a:spcPct val="110000"/>
              </a:lnSpc>
              <a:spcBef>
                <a:spcPts val="600"/>
              </a:spcBef>
              <a:spcAft>
                <a:spcPts val="600"/>
              </a:spcAft>
              <a:buFont typeface="Wingdings" panose="05000000000000000000" pitchFamily="2" charset="2"/>
              <a:buChar char=""/>
            </a:pPr>
            <a:r>
              <a:rPr lang="es-DO" sz="1200" dirty="0">
                <a:latin typeface="Tahoma" panose="020B0604030504040204" pitchFamily="34" charset="0"/>
                <a:ea typeface="Times New Roman" panose="02020603050405020304" pitchFamily="18" charset="0"/>
              </a:rPr>
              <a:t>La estructura oracional: sujeto (núcleo, modificadores), predicado. </a:t>
            </a:r>
            <a:r>
              <a:rPr lang="en-US" sz="1200" dirty="0">
                <a:latin typeface="Tahoma" panose="020B0604030504040204" pitchFamily="34" charset="0"/>
                <a:ea typeface="Times New Roman" panose="02020603050405020304" pitchFamily="18" charset="0"/>
              </a:rPr>
              <a:t>(</a:t>
            </a:r>
            <a:r>
              <a:rPr lang="en-US" sz="1200" dirty="0" err="1">
                <a:latin typeface="Tahoma" panose="020B0604030504040204" pitchFamily="34" charset="0"/>
                <a:ea typeface="Times New Roman" panose="02020603050405020304" pitchFamily="18" charset="0"/>
              </a:rPr>
              <a:t>núcleo</a:t>
            </a:r>
            <a:r>
              <a:rPr lang="en-US" sz="1200" dirty="0">
                <a:latin typeface="Tahoma" panose="020B0604030504040204" pitchFamily="34" charset="0"/>
                <a:ea typeface="Times New Roman" panose="02020603050405020304" pitchFamily="18" charset="0"/>
              </a:rPr>
              <a:t>, </a:t>
            </a:r>
            <a:r>
              <a:rPr lang="en-US" sz="1200" dirty="0" err="1">
                <a:latin typeface="Tahoma" panose="020B0604030504040204" pitchFamily="34" charset="0"/>
                <a:ea typeface="Times New Roman" panose="02020603050405020304" pitchFamily="18" charset="0"/>
              </a:rPr>
              <a:t>modificadores</a:t>
            </a:r>
            <a:r>
              <a:rPr lang="en-US" sz="1200" dirty="0">
                <a:latin typeface="Tahoma" panose="020B0604030504040204" pitchFamily="34" charset="0"/>
                <a:ea typeface="Times New Roman" panose="02020603050405020304" pitchFamily="18" charset="0"/>
              </a:rPr>
              <a:t>). </a:t>
            </a:r>
            <a:endParaRPr lang="es-DO" sz="1200" dirty="0">
              <a:latin typeface="Tahoma" panose="020B0604030504040204" pitchFamily="34" charset="0"/>
              <a:ea typeface="Times New Roman" panose="02020603050405020304" pitchFamily="18" charset="0"/>
            </a:endParaRPr>
          </a:p>
          <a:p>
            <a:pPr marL="342900" lvl="0" indent="-342900" algn="just">
              <a:lnSpc>
                <a:spcPct val="110000"/>
              </a:lnSpc>
              <a:spcBef>
                <a:spcPts val="600"/>
              </a:spcBef>
              <a:spcAft>
                <a:spcPts val="600"/>
              </a:spcAft>
              <a:buFont typeface="Wingdings" panose="05000000000000000000" pitchFamily="2" charset="2"/>
              <a:buChar char=""/>
            </a:pPr>
            <a:r>
              <a:rPr lang="es-DO" sz="1200" dirty="0">
                <a:latin typeface="Tahoma" panose="020B0604030504040204" pitchFamily="34" charset="0"/>
                <a:ea typeface="Times New Roman" panose="02020603050405020304" pitchFamily="18" charset="0"/>
              </a:rPr>
              <a:t>La oración compuesta. </a:t>
            </a:r>
            <a:r>
              <a:rPr lang="es-MX" sz="1200" dirty="0">
                <a:latin typeface="Tahoma" panose="020B0604030504040204" pitchFamily="34" charset="0"/>
                <a:ea typeface="Times New Roman" panose="02020603050405020304" pitchFamily="18" charset="0"/>
              </a:rPr>
              <a:t>Tipos de oraciones compuestas: subordinadas, coordinadas y yuxtapuestas. </a:t>
            </a:r>
            <a:r>
              <a:rPr lang="es-DO" sz="1200" dirty="0">
                <a:latin typeface="Tahoma" panose="020B0604030504040204" pitchFamily="34" charset="0"/>
                <a:ea typeface="Times New Roman" panose="02020603050405020304" pitchFamily="18" charset="0"/>
              </a:rPr>
              <a:t>Tipos de coordinantes y subordinantes. Oración principal. Oraciones secundarias. Ideas contenidas. </a:t>
            </a:r>
            <a:r>
              <a:rPr lang="en-US" sz="1200" dirty="0">
                <a:latin typeface="Tahoma" panose="020B0604030504040204" pitchFamily="34" charset="0"/>
                <a:ea typeface="Times New Roman" panose="02020603050405020304" pitchFamily="18" charset="0"/>
              </a:rPr>
              <a:t>Ideas no </a:t>
            </a:r>
            <a:r>
              <a:rPr lang="en-US" sz="1200" dirty="0" err="1">
                <a:latin typeface="Tahoma" panose="020B0604030504040204" pitchFamily="34" charset="0"/>
                <a:ea typeface="Times New Roman" panose="02020603050405020304" pitchFamily="18" charset="0"/>
              </a:rPr>
              <a:t>contenidas</a:t>
            </a:r>
            <a:r>
              <a:rPr lang="en-US" sz="1200" dirty="0">
                <a:latin typeface="Tahoma" panose="020B0604030504040204" pitchFamily="34" charset="0"/>
                <a:ea typeface="Times New Roman" panose="02020603050405020304" pitchFamily="18" charset="0"/>
              </a:rPr>
              <a:t> e </a:t>
            </a:r>
            <a:r>
              <a:rPr lang="en-US" sz="1200" dirty="0" err="1">
                <a:latin typeface="Tahoma" panose="020B0604030504040204" pitchFamily="34" charset="0"/>
                <a:ea typeface="Times New Roman" panose="02020603050405020304" pitchFamily="18" charset="0"/>
              </a:rPr>
              <a:t>implícitas</a:t>
            </a:r>
            <a:r>
              <a:rPr lang="en-US" sz="1200" dirty="0">
                <a:latin typeface="Tahoma" panose="020B0604030504040204" pitchFamily="34" charset="0"/>
                <a:ea typeface="Times New Roman" panose="02020603050405020304" pitchFamily="18" charset="0"/>
              </a:rPr>
              <a:t>. </a:t>
            </a:r>
            <a:endParaRPr lang="es-DO" sz="1200" dirty="0">
              <a:latin typeface="Tahoma" panose="020B0604030504040204" pitchFamily="34" charset="0"/>
              <a:ea typeface="Times New Roman" panose="02020603050405020304" pitchFamily="18" charset="0"/>
            </a:endParaRPr>
          </a:p>
          <a:p>
            <a:pPr marL="342900" lvl="0" indent="-342900" algn="just">
              <a:lnSpc>
                <a:spcPct val="110000"/>
              </a:lnSpc>
              <a:spcBef>
                <a:spcPts val="600"/>
              </a:spcBef>
              <a:spcAft>
                <a:spcPts val="600"/>
              </a:spcAft>
              <a:buFont typeface="Wingdings" panose="05000000000000000000" pitchFamily="2" charset="2"/>
              <a:buChar char=""/>
            </a:pPr>
            <a:r>
              <a:rPr lang="es-DO" sz="1200" dirty="0">
                <a:latin typeface="Tahoma" panose="020B0604030504040204" pitchFamily="34" charset="0"/>
                <a:ea typeface="Times New Roman" panose="02020603050405020304" pitchFamily="18" charset="0"/>
              </a:rPr>
              <a:t>Tipos de palabras: sustantivos, adjetivos, adverbios, el verbo: los modos verbales. </a:t>
            </a:r>
            <a:r>
              <a:rPr lang="en-US" sz="1200" dirty="0" err="1">
                <a:latin typeface="Tahoma" panose="020B0604030504040204" pitchFamily="34" charset="0"/>
                <a:ea typeface="Times New Roman" panose="02020603050405020304" pitchFamily="18" charset="0"/>
              </a:rPr>
              <a:t>Tiempos</a:t>
            </a:r>
            <a:r>
              <a:rPr lang="en-US" sz="1200" dirty="0">
                <a:latin typeface="Tahoma" panose="020B0604030504040204" pitchFamily="34" charset="0"/>
                <a:ea typeface="Times New Roman" panose="02020603050405020304" pitchFamily="18" charset="0"/>
              </a:rPr>
              <a:t> </a:t>
            </a:r>
            <a:r>
              <a:rPr lang="en-US" sz="1200" dirty="0" err="1">
                <a:latin typeface="Tahoma" panose="020B0604030504040204" pitchFamily="34" charset="0"/>
                <a:ea typeface="Times New Roman" panose="02020603050405020304" pitchFamily="18" charset="0"/>
              </a:rPr>
              <a:t>verbales</a:t>
            </a:r>
            <a:r>
              <a:rPr lang="en-US" sz="1200" dirty="0">
                <a:latin typeface="Tahoma" panose="020B0604030504040204" pitchFamily="34" charset="0"/>
                <a:ea typeface="Times New Roman" panose="02020603050405020304" pitchFamily="18" charset="0"/>
              </a:rPr>
              <a:t>; </a:t>
            </a:r>
            <a:r>
              <a:rPr lang="en-US" sz="1200" dirty="0" err="1">
                <a:latin typeface="Tahoma" panose="020B0604030504040204" pitchFamily="34" charset="0"/>
                <a:ea typeface="Times New Roman" panose="02020603050405020304" pitchFamily="18" charset="0"/>
              </a:rPr>
              <a:t>pronombres</a:t>
            </a:r>
            <a:r>
              <a:rPr lang="en-US" sz="1200" dirty="0">
                <a:latin typeface="Tahoma" panose="020B0604030504040204" pitchFamily="34" charset="0"/>
                <a:ea typeface="Times New Roman" panose="02020603050405020304" pitchFamily="18" charset="0"/>
              </a:rPr>
              <a:t>, </a:t>
            </a:r>
            <a:r>
              <a:rPr lang="en-US" sz="1200" dirty="0" err="1">
                <a:latin typeface="Tahoma" panose="020B0604030504040204" pitchFamily="34" charset="0"/>
                <a:ea typeface="Times New Roman" panose="02020603050405020304" pitchFamily="18" charset="0"/>
              </a:rPr>
              <a:t>artículos</a:t>
            </a:r>
            <a:r>
              <a:rPr lang="en-US" sz="1200" dirty="0">
                <a:latin typeface="Tahoma" panose="020B0604030504040204" pitchFamily="34" charset="0"/>
                <a:ea typeface="Times New Roman" panose="02020603050405020304" pitchFamily="18" charset="0"/>
              </a:rPr>
              <a:t>, </a:t>
            </a:r>
            <a:r>
              <a:rPr lang="en-US" sz="1200" dirty="0" err="1">
                <a:latin typeface="Tahoma" panose="020B0604030504040204" pitchFamily="34" charset="0"/>
                <a:ea typeface="Times New Roman" panose="02020603050405020304" pitchFamily="18" charset="0"/>
              </a:rPr>
              <a:t>determinantes</a:t>
            </a:r>
            <a:r>
              <a:rPr lang="en-US" sz="1200" dirty="0">
                <a:latin typeface="Tahoma" panose="020B0604030504040204" pitchFamily="34" charset="0"/>
                <a:ea typeface="Times New Roman" panose="02020603050405020304" pitchFamily="18" charset="0"/>
              </a:rPr>
              <a:t>. </a:t>
            </a:r>
            <a:endParaRPr lang="es-DO" sz="1200" dirty="0">
              <a:latin typeface="Tahoma" panose="020B0604030504040204" pitchFamily="34" charset="0"/>
              <a:ea typeface="Times New Roman" panose="02020603050405020304" pitchFamily="18" charset="0"/>
            </a:endParaRPr>
          </a:p>
          <a:p>
            <a:pPr marL="342900" lvl="0" indent="-342900" algn="just">
              <a:lnSpc>
                <a:spcPct val="110000"/>
              </a:lnSpc>
              <a:spcBef>
                <a:spcPts val="600"/>
              </a:spcBef>
              <a:spcAft>
                <a:spcPts val="600"/>
              </a:spcAft>
              <a:buFont typeface="Wingdings" panose="05000000000000000000" pitchFamily="2" charset="2"/>
              <a:buChar char=""/>
            </a:pPr>
            <a:r>
              <a:rPr lang="en-US" sz="1200" dirty="0">
                <a:latin typeface="Tahoma" panose="020B0604030504040204" pitchFamily="34" charset="0"/>
                <a:ea typeface="Times New Roman" panose="02020603050405020304" pitchFamily="18" charset="0"/>
              </a:rPr>
              <a:t>Los </a:t>
            </a:r>
            <a:r>
              <a:rPr lang="en-US" sz="1200" dirty="0" err="1">
                <a:latin typeface="Tahoma" panose="020B0604030504040204" pitchFamily="34" charset="0"/>
                <a:ea typeface="Times New Roman" panose="02020603050405020304" pitchFamily="18" charset="0"/>
              </a:rPr>
              <a:t>signos</a:t>
            </a:r>
            <a:r>
              <a:rPr lang="en-US" sz="1200" dirty="0">
                <a:latin typeface="Tahoma" panose="020B0604030504040204" pitchFamily="34" charset="0"/>
                <a:ea typeface="Times New Roman" panose="02020603050405020304" pitchFamily="18" charset="0"/>
              </a:rPr>
              <a:t> de </a:t>
            </a:r>
            <a:r>
              <a:rPr lang="en-US" sz="1200" dirty="0" err="1">
                <a:latin typeface="Tahoma" panose="020B0604030504040204" pitchFamily="34" charset="0"/>
                <a:ea typeface="Times New Roman" panose="02020603050405020304" pitchFamily="18" charset="0"/>
              </a:rPr>
              <a:t>puntuación</a:t>
            </a:r>
            <a:r>
              <a:rPr lang="en-US" sz="1200" dirty="0">
                <a:latin typeface="Tahoma" panose="020B0604030504040204" pitchFamily="34" charset="0"/>
                <a:ea typeface="Times New Roman" panose="02020603050405020304" pitchFamily="18" charset="0"/>
              </a:rPr>
              <a:t>. </a:t>
            </a:r>
            <a:endParaRPr lang="es-DO" sz="1200" dirty="0">
              <a:latin typeface="Tahoma" panose="020B0604030504040204" pitchFamily="34" charset="0"/>
              <a:ea typeface="Times New Roman" panose="02020603050405020304" pitchFamily="18" charset="0"/>
            </a:endParaRPr>
          </a:p>
          <a:p>
            <a:pPr marL="342900" lvl="0" indent="-342900" algn="just">
              <a:lnSpc>
                <a:spcPct val="110000"/>
              </a:lnSpc>
              <a:spcBef>
                <a:spcPts val="600"/>
              </a:spcBef>
              <a:spcAft>
                <a:spcPts val="600"/>
              </a:spcAft>
              <a:buFont typeface="Wingdings" panose="05000000000000000000" pitchFamily="2" charset="2"/>
              <a:buChar char=""/>
            </a:pPr>
            <a:r>
              <a:rPr lang="es-DO" sz="1200" dirty="0">
                <a:latin typeface="Tahoma" panose="020B0604030504040204" pitchFamily="34" charset="0"/>
                <a:ea typeface="Times New Roman" panose="02020603050405020304" pitchFamily="18" charset="0"/>
              </a:rPr>
              <a:t>La concordancia de género y de número; número y persona y otras. </a:t>
            </a:r>
          </a:p>
          <a:p>
            <a:pPr marL="342900" lvl="0" indent="-342900" algn="just">
              <a:lnSpc>
                <a:spcPct val="110000"/>
              </a:lnSpc>
              <a:spcBef>
                <a:spcPts val="600"/>
              </a:spcBef>
              <a:spcAft>
                <a:spcPts val="600"/>
              </a:spcAft>
              <a:buFont typeface="Wingdings" panose="05000000000000000000" pitchFamily="2" charset="2"/>
              <a:buChar char=""/>
            </a:pPr>
            <a:r>
              <a:rPr lang="en-US" sz="1200" dirty="0" err="1">
                <a:latin typeface="Tahoma" panose="020B0604030504040204" pitchFamily="34" charset="0"/>
                <a:ea typeface="Times New Roman" panose="02020603050405020304" pitchFamily="18" charset="0"/>
              </a:rPr>
              <a:t>Mapa</a:t>
            </a:r>
            <a:r>
              <a:rPr lang="en-US" sz="1200" dirty="0">
                <a:latin typeface="Tahoma" panose="020B0604030504040204" pitchFamily="34" charset="0"/>
                <a:ea typeface="Times New Roman" panose="02020603050405020304" pitchFamily="18" charset="0"/>
              </a:rPr>
              <a:t> </a:t>
            </a:r>
            <a:r>
              <a:rPr lang="en-US" sz="1200" dirty="0" err="1">
                <a:latin typeface="Tahoma" panose="020B0604030504040204" pitchFamily="34" charset="0"/>
                <a:ea typeface="Times New Roman" panose="02020603050405020304" pitchFamily="18" charset="0"/>
              </a:rPr>
              <a:t>semántico</a:t>
            </a:r>
            <a:r>
              <a:rPr lang="en-US" sz="1200" dirty="0">
                <a:latin typeface="Tahoma" panose="020B0604030504040204" pitchFamily="34" charset="0"/>
                <a:ea typeface="Times New Roman" panose="02020603050405020304" pitchFamily="18" charset="0"/>
              </a:rPr>
              <a:t>. </a:t>
            </a:r>
            <a:endParaRPr lang="es-DO" sz="1200" dirty="0">
              <a:latin typeface="Tahoma" panose="020B0604030504040204" pitchFamily="34" charset="0"/>
              <a:ea typeface="Times New Roman" panose="02020603050405020304" pitchFamily="18" charset="0"/>
            </a:endParaRPr>
          </a:p>
          <a:p>
            <a:pPr marL="342900" lvl="0" indent="-342900" algn="just">
              <a:lnSpc>
                <a:spcPct val="110000"/>
              </a:lnSpc>
              <a:spcBef>
                <a:spcPts val="600"/>
              </a:spcBef>
              <a:spcAft>
                <a:spcPts val="600"/>
              </a:spcAft>
              <a:buFont typeface="Wingdings" panose="05000000000000000000" pitchFamily="2" charset="2"/>
              <a:buChar char=""/>
            </a:pPr>
            <a:r>
              <a:rPr lang="en-US" sz="1200" dirty="0">
                <a:latin typeface="Tahoma" panose="020B0604030504040204" pitchFamily="34" charset="0"/>
                <a:ea typeface="Times New Roman" panose="02020603050405020304" pitchFamily="18" charset="0"/>
              </a:rPr>
              <a:t>La </a:t>
            </a:r>
            <a:r>
              <a:rPr lang="en-US" sz="1200" dirty="0" err="1">
                <a:latin typeface="Tahoma" panose="020B0604030504040204" pitchFamily="34" charset="0"/>
                <a:ea typeface="Times New Roman" panose="02020603050405020304" pitchFamily="18" charset="0"/>
              </a:rPr>
              <a:t>acentuación</a:t>
            </a:r>
            <a:r>
              <a:rPr lang="en-US" sz="1200" dirty="0">
                <a:latin typeface="Tahoma" panose="020B0604030504040204" pitchFamily="34" charset="0"/>
                <a:ea typeface="Times New Roman" panose="02020603050405020304" pitchFamily="18" charset="0"/>
              </a:rPr>
              <a:t>.</a:t>
            </a:r>
            <a:endParaRPr lang="es-DO" sz="1200" dirty="0">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152698135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9808" y="1613426"/>
            <a:ext cx="4572000" cy="3998018"/>
          </a:xfrm>
          <a:prstGeom prst="rect">
            <a:avLst/>
          </a:prstGeom>
        </p:spPr>
        <p:txBody>
          <a:bodyPr>
            <a:spAutoFit/>
          </a:bodyPr>
          <a:lstStyle/>
          <a:p>
            <a:pPr marL="285750" indent="-285750" algn="just">
              <a:lnSpc>
                <a:spcPct val="110000"/>
              </a:lnSpc>
              <a:spcBef>
                <a:spcPts val="600"/>
              </a:spcBef>
              <a:spcAft>
                <a:spcPts val="600"/>
              </a:spcAft>
              <a:buFont typeface="Arial" panose="020B0604020202020204" pitchFamily="34" charset="0"/>
              <a:buChar char="•"/>
            </a:pPr>
            <a:r>
              <a:rPr lang="es-DO" sz="1600" b="1" dirty="0">
                <a:latin typeface="Tahoma" panose="020B0604030504040204" pitchFamily="34" charset="0"/>
                <a:ea typeface="Times New Roman" panose="02020603050405020304" pitchFamily="18" charset="0"/>
              </a:rPr>
              <a:t>Competencias Intelectuales</a:t>
            </a:r>
          </a:p>
          <a:p>
            <a:pPr marL="342900" lvl="0" indent="-342900" algn="just">
              <a:lnSpc>
                <a:spcPct val="120000"/>
              </a:lnSpc>
              <a:spcBef>
                <a:spcPts val="800"/>
              </a:spcBef>
              <a:spcAft>
                <a:spcPts val="800"/>
              </a:spcAft>
              <a:buFont typeface="Wingdings" panose="05000000000000000000" pitchFamily="2" charset="2"/>
              <a:buChar char=""/>
            </a:pPr>
            <a:r>
              <a:rPr lang="es-MX" sz="1600" dirty="0">
                <a:latin typeface="Tahoma" panose="020B0604030504040204" pitchFamily="34" charset="0"/>
                <a:ea typeface="Times New Roman" panose="02020603050405020304" pitchFamily="18" charset="0"/>
              </a:rPr>
              <a:t>Organización del esquema de contenido: introducción – inicio – tesis – hipótesis; desarrollo – argumentos – problemas – nudo; conclusión – solución – desenlace; argumentación; resumen – síntesis; opinión; hechos. </a:t>
            </a:r>
            <a:endParaRPr lang="es-DO" sz="1600" dirty="0">
              <a:latin typeface="Tahoma" panose="020B0604030504040204" pitchFamily="34" charset="0"/>
              <a:ea typeface="Times New Roman" panose="02020603050405020304" pitchFamily="18" charset="0"/>
            </a:endParaRPr>
          </a:p>
          <a:p>
            <a:pPr marL="342900" lvl="0" indent="-342900" algn="just">
              <a:lnSpc>
                <a:spcPct val="120000"/>
              </a:lnSpc>
              <a:spcBef>
                <a:spcPts val="800"/>
              </a:spcBef>
              <a:spcAft>
                <a:spcPts val="800"/>
              </a:spcAft>
              <a:buFont typeface="Wingdings" panose="05000000000000000000" pitchFamily="2" charset="2"/>
              <a:buChar char=""/>
            </a:pPr>
            <a:r>
              <a:rPr lang="es-MX" sz="1600" dirty="0">
                <a:latin typeface="Tahoma" panose="020B0604030504040204" pitchFamily="34" charset="0"/>
                <a:ea typeface="Times New Roman" panose="02020603050405020304" pitchFamily="18" charset="0"/>
              </a:rPr>
              <a:t>El párrafo: procedimientos de amplificación, ejemplificación, definición, enumeración, adición, contraste, causa – efectos. Conectores o nexos, coherencia, análisis de situaciones, datos e informaciones.</a:t>
            </a:r>
            <a:endParaRPr lang="es-DO" sz="1600" dirty="0">
              <a:latin typeface="Tahoma" panose="020B0604030504040204" pitchFamily="34" charset="0"/>
              <a:ea typeface="Times New Roman" panose="02020603050405020304" pitchFamily="18" charset="0"/>
            </a:endParaRPr>
          </a:p>
        </p:txBody>
      </p:sp>
      <p:sp>
        <p:nvSpPr>
          <p:cNvPr id="5" name="Rectángulo 4"/>
          <p:cNvSpPr/>
          <p:nvPr/>
        </p:nvSpPr>
        <p:spPr>
          <a:xfrm>
            <a:off x="4958861" y="2132839"/>
            <a:ext cx="3982915" cy="2315506"/>
          </a:xfrm>
          <a:prstGeom prst="rect">
            <a:avLst/>
          </a:prstGeom>
        </p:spPr>
        <p:txBody>
          <a:bodyPr wrap="square">
            <a:spAutoFit/>
          </a:bodyPr>
          <a:lstStyle/>
          <a:p>
            <a:pPr marL="285750" indent="-285750" algn="just">
              <a:lnSpc>
                <a:spcPct val="110000"/>
              </a:lnSpc>
              <a:spcBef>
                <a:spcPts val="600"/>
              </a:spcBef>
              <a:spcAft>
                <a:spcPts val="600"/>
              </a:spcAft>
              <a:buFont typeface="Arial" panose="020B0604020202020204" pitchFamily="34" charset="0"/>
              <a:buChar char="•"/>
            </a:pPr>
            <a:r>
              <a:rPr lang="es-DO" sz="1600" b="1" dirty="0">
                <a:latin typeface="Tahoma" panose="020B0604030504040204" pitchFamily="34" charset="0"/>
                <a:ea typeface="Times New Roman" panose="02020603050405020304" pitchFamily="18" charset="0"/>
              </a:rPr>
              <a:t>Competencias Socioculturales</a:t>
            </a:r>
          </a:p>
          <a:p>
            <a:pPr marL="342900" lvl="0" indent="-342900" algn="just">
              <a:lnSpc>
                <a:spcPct val="120000"/>
              </a:lnSpc>
              <a:spcBef>
                <a:spcPts val="800"/>
              </a:spcBef>
              <a:spcAft>
                <a:spcPts val="800"/>
              </a:spcAft>
              <a:buFont typeface="Wingdings" panose="05000000000000000000" pitchFamily="2" charset="2"/>
              <a:buChar char=""/>
            </a:pPr>
            <a:r>
              <a:rPr lang="es-MX" sz="1600" dirty="0">
                <a:latin typeface="Tahoma" panose="020B0604030504040204" pitchFamily="34" charset="0"/>
                <a:ea typeface="Times New Roman" panose="02020603050405020304" pitchFamily="18" charset="0"/>
              </a:rPr>
              <a:t>Variedad socio lectal. Léxico, sintaxis. Valores y actitudes en diferentes tipos de textos. El español en América. Variantes. El español en República Dominicana. Desarrollo histórico y sociocultural.</a:t>
            </a:r>
            <a:endParaRPr lang="es-DO" sz="1600" dirty="0">
              <a:latin typeface="Tahoma" panose="020B0604030504040204" pitchFamily="34" charset="0"/>
              <a:ea typeface="Times New Roman" panose="02020603050405020304" pitchFamily="18" charset="0"/>
            </a:endParaRPr>
          </a:p>
        </p:txBody>
      </p:sp>
      <p:sp>
        <p:nvSpPr>
          <p:cNvPr id="6" name="Título 1">
            <a:extLst>
              <a:ext uri="{FF2B5EF4-FFF2-40B4-BE49-F238E27FC236}">
                <a16:creationId xmlns:a16="http://schemas.microsoft.com/office/drawing/2014/main" id="{CF94A48C-5BD8-47CF-9FBE-C2EB1BBE0A4D}"/>
              </a:ext>
            </a:extLst>
          </p:cNvPr>
          <p:cNvSpPr txBox="1">
            <a:spLocks/>
          </p:cNvSpPr>
          <p:nvPr/>
        </p:nvSpPr>
        <p:spPr>
          <a:xfrm>
            <a:off x="2666044" y="214923"/>
            <a:ext cx="6477956" cy="878808"/>
          </a:xfrm>
          <a:prstGeom prst="rect">
            <a:avLst/>
          </a:prstGeom>
        </p:spPr>
        <p:txBody>
          <a:bodyPr>
            <a:noAutofit/>
          </a:bodyPr>
          <a:lstStyle>
            <a:lvl1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1pPr>
            <a:lvl2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2pPr>
            <a:lvl3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3pPr>
            <a:lvl4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4pPr>
            <a:lvl5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5pPr>
            <a:lvl6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6pPr>
            <a:lvl7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7pPr>
            <a:lvl8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8pPr>
            <a:lvl9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9pPr>
          </a:lstStyle>
          <a:p>
            <a:pPr hangingPunct="1"/>
            <a:r>
              <a:rPr lang="es-DO" sz="4000" dirty="0">
                <a:solidFill>
                  <a:srgbClr val="002060"/>
                </a:solidFill>
                <a:latin typeface="Century Gothic" panose="020B0502020202020204" pitchFamily="34" charset="0"/>
              </a:rPr>
              <a:t>Competencias evaluadas y sus temas </a:t>
            </a:r>
          </a:p>
        </p:txBody>
      </p:sp>
    </p:spTree>
    <p:extLst>
      <p:ext uri="{BB962C8B-B14F-4D97-AF65-F5344CB8AC3E}">
        <p14:creationId xmlns:p14="http://schemas.microsoft.com/office/powerpoint/2010/main" val="239780172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57200" y="1362808"/>
            <a:ext cx="4009292" cy="5422111"/>
          </a:xfrm>
        </p:spPr>
        <p:txBody>
          <a:bodyPr>
            <a:normAutofit fontScale="25000" lnSpcReduction="20000"/>
          </a:bodyPr>
          <a:lstStyle/>
          <a:p>
            <a:pPr algn="just">
              <a:lnSpc>
                <a:spcPct val="110000"/>
              </a:lnSpc>
              <a:spcBef>
                <a:spcPts val="600"/>
              </a:spcBef>
              <a:spcAft>
                <a:spcPts val="600"/>
              </a:spcAft>
            </a:pPr>
            <a:r>
              <a:rPr lang="es-DO" b="1" dirty="0">
                <a:latin typeface="Tahoma" panose="020B0604030504040204" pitchFamily="34" charset="0"/>
                <a:ea typeface="Times New Roman" panose="02020603050405020304" pitchFamily="18" charset="0"/>
              </a:rPr>
              <a:t>Competencias Literarias </a:t>
            </a:r>
          </a:p>
          <a:p>
            <a:pPr lvl="0" algn="just">
              <a:lnSpc>
                <a:spcPct val="120000"/>
              </a:lnSpc>
              <a:spcBef>
                <a:spcPts val="800"/>
              </a:spcBef>
              <a:spcAft>
                <a:spcPts val="800"/>
              </a:spcAft>
              <a:buFont typeface="Wingdings" panose="05000000000000000000" pitchFamily="2" charset="2"/>
              <a:buChar char=""/>
            </a:pPr>
            <a:r>
              <a:rPr lang="es-MX" sz="4400" dirty="0">
                <a:latin typeface="Tahoma" panose="020B0604030504040204" pitchFamily="34" charset="0"/>
                <a:ea typeface="Times New Roman" panose="02020603050405020304" pitchFamily="18" charset="0"/>
              </a:rPr>
              <a:t>La prosa. El verso. Las estrofas. Combinaciones métricas. Licencias métricas. Tipos de figuras literarias: de pensamiento, de significación o tropos, de dicción...</a:t>
            </a:r>
            <a:endParaRPr lang="es-DO" sz="44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4400" dirty="0">
                <a:latin typeface="Tahoma" panose="020B0604030504040204" pitchFamily="34" charset="0"/>
                <a:ea typeface="Times New Roman" panose="02020603050405020304" pitchFamily="18" charset="0"/>
              </a:rPr>
              <a:t>Los géneros literarios.</a:t>
            </a:r>
            <a:endParaRPr lang="es-DO" sz="44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4400" dirty="0">
                <a:latin typeface="Tahoma" panose="020B0604030504040204" pitchFamily="34" charset="0"/>
                <a:ea typeface="Times New Roman" panose="02020603050405020304" pitchFamily="18" charset="0"/>
              </a:rPr>
              <a:t>La narración: personajes, características, elementos, tiempo secuencia y acción.</a:t>
            </a:r>
            <a:endParaRPr lang="es-DO" sz="44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4400" dirty="0">
                <a:latin typeface="Tahoma" panose="020B0604030504040204" pitchFamily="34" charset="0"/>
                <a:ea typeface="Times New Roman" panose="02020603050405020304" pitchFamily="18" charset="0"/>
              </a:rPr>
              <a:t>Artículo. El ensayo. Temas.</a:t>
            </a:r>
            <a:endParaRPr lang="es-DO" sz="44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4400" dirty="0">
                <a:latin typeface="Tahoma" panose="020B0604030504040204" pitchFamily="34" charset="0"/>
                <a:ea typeface="Times New Roman" panose="02020603050405020304" pitchFamily="18" charset="0"/>
              </a:rPr>
              <a:t>Estilos diversos: personal e impersonal, culto y popular.</a:t>
            </a:r>
            <a:endParaRPr lang="es-DO" sz="44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4400" dirty="0">
                <a:latin typeface="Tahoma" panose="020B0604030504040204" pitchFamily="34" charset="0"/>
                <a:ea typeface="Times New Roman" panose="02020603050405020304" pitchFamily="18" charset="0"/>
              </a:rPr>
              <a:t>Obras y autores representativos de la literatura clásica universal, hispanoamericana y dominicana.</a:t>
            </a:r>
            <a:endParaRPr lang="es-DO" sz="44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4400" dirty="0">
                <a:latin typeface="Tahoma" panose="020B0604030504040204" pitchFamily="34" charset="0"/>
                <a:ea typeface="Times New Roman" panose="02020603050405020304" pitchFamily="18" charset="0"/>
              </a:rPr>
              <a:t>La Ilíada, La Odisea, …</a:t>
            </a:r>
            <a:endParaRPr lang="es-DO" sz="44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4400" dirty="0">
                <a:latin typeface="Tahoma" panose="020B0604030504040204" pitchFamily="34" charset="0"/>
                <a:ea typeface="Times New Roman" panose="02020603050405020304" pitchFamily="18" charset="0"/>
              </a:rPr>
              <a:t>Obras y autores de la literatura medieval. Siglos XI – XII</a:t>
            </a:r>
            <a:endParaRPr lang="es-DO" sz="44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4400" dirty="0">
                <a:latin typeface="Tahoma" panose="020B0604030504040204" pitchFamily="34" charset="0"/>
                <a:ea typeface="Times New Roman" panose="02020603050405020304" pitchFamily="18" charset="0"/>
              </a:rPr>
              <a:t>Cantares de gesta. Poema de </a:t>
            </a:r>
            <a:r>
              <a:rPr lang="es-MX" sz="4400" dirty="0" err="1">
                <a:latin typeface="Tahoma" panose="020B0604030504040204" pitchFamily="34" charset="0"/>
                <a:ea typeface="Times New Roman" panose="02020603050405020304" pitchFamily="18" charset="0"/>
              </a:rPr>
              <a:t>Mio</a:t>
            </a:r>
            <a:r>
              <a:rPr lang="es-MX" sz="4400" dirty="0">
                <a:latin typeface="Tahoma" panose="020B0604030504040204" pitchFamily="34" charset="0"/>
                <a:ea typeface="Times New Roman" panose="02020603050405020304" pitchFamily="18" charset="0"/>
              </a:rPr>
              <a:t> Cid.</a:t>
            </a:r>
            <a:endParaRPr lang="es-DO" sz="44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4400" dirty="0">
                <a:latin typeface="Tahoma" panose="020B0604030504040204" pitchFamily="34" charset="0"/>
                <a:ea typeface="Times New Roman" panose="02020603050405020304" pitchFamily="18" charset="0"/>
              </a:rPr>
              <a:t>Obras y autores más representativos literatura medieval. Siglos XIV – XV. La Celestina.</a:t>
            </a:r>
            <a:endParaRPr lang="es-DO" sz="4400" dirty="0">
              <a:latin typeface="Tahoma" panose="020B0604030504040204" pitchFamily="34" charset="0"/>
              <a:ea typeface="Times New Roman" panose="02020603050405020304" pitchFamily="18" charset="0"/>
            </a:endParaRPr>
          </a:p>
          <a:p>
            <a:pPr lvl="0" algn="just">
              <a:lnSpc>
                <a:spcPct val="120000"/>
              </a:lnSpc>
              <a:spcBef>
                <a:spcPts val="800"/>
              </a:spcBef>
              <a:spcAft>
                <a:spcPts val="800"/>
              </a:spcAft>
              <a:buFont typeface="Wingdings" panose="05000000000000000000" pitchFamily="2" charset="2"/>
              <a:buChar char=""/>
            </a:pPr>
            <a:r>
              <a:rPr lang="es-MX" sz="4400" dirty="0">
                <a:latin typeface="Tahoma" panose="020B0604030504040204" pitchFamily="34" charset="0"/>
                <a:ea typeface="Times New Roman" panose="02020603050405020304" pitchFamily="18" charset="0"/>
              </a:rPr>
              <a:t>Obras y autores representativos del Renacimiento. Miguel de Cervantes, El Quijote.</a:t>
            </a:r>
            <a:endParaRPr lang="es-DO" sz="4400" dirty="0">
              <a:latin typeface="Tahoma" panose="020B0604030504040204" pitchFamily="34" charset="0"/>
              <a:ea typeface="Times New Roman" panose="02020603050405020304" pitchFamily="18" charset="0"/>
            </a:endParaRPr>
          </a:p>
          <a:p>
            <a:endParaRPr lang="es-DO" dirty="0"/>
          </a:p>
        </p:txBody>
      </p:sp>
      <p:sp>
        <p:nvSpPr>
          <p:cNvPr id="4" name="Título 1">
            <a:extLst>
              <a:ext uri="{FF2B5EF4-FFF2-40B4-BE49-F238E27FC236}">
                <a16:creationId xmlns:a16="http://schemas.microsoft.com/office/drawing/2014/main" id="{CF94A48C-5BD8-47CF-9FBE-C2EB1BBE0A4D}"/>
              </a:ext>
            </a:extLst>
          </p:cNvPr>
          <p:cNvSpPr>
            <a:spLocks noGrp="1"/>
          </p:cNvSpPr>
          <p:nvPr>
            <p:ph type="title"/>
          </p:nvPr>
        </p:nvSpPr>
        <p:spPr>
          <a:xfrm>
            <a:off x="2666044" y="214923"/>
            <a:ext cx="6477956" cy="878808"/>
          </a:xfrm>
        </p:spPr>
        <p:txBody>
          <a:bodyPr>
            <a:normAutofit/>
          </a:bodyPr>
          <a:lstStyle/>
          <a:p>
            <a:r>
              <a:rPr lang="es-DO" sz="2400" dirty="0"/>
              <a:t>Competencias evaluadas y sus temas </a:t>
            </a:r>
          </a:p>
        </p:txBody>
      </p:sp>
      <p:sp>
        <p:nvSpPr>
          <p:cNvPr id="5" name="Rectángulo 4"/>
          <p:cNvSpPr/>
          <p:nvPr/>
        </p:nvSpPr>
        <p:spPr>
          <a:xfrm>
            <a:off x="4656992" y="1362808"/>
            <a:ext cx="4290646" cy="5165197"/>
          </a:xfrm>
          <a:prstGeom prst="rect">
            <a:avLst/>
          </a:prstGeom>
        </p:spPr>
        <p:txBody>
          <a:bodyPr wrap="square">
            <a:spAutoFit/>
          </a:bodyPr>
          <a:lstStyle/>
          <a:p>
            <a:pPr marL="171450" lvl="0" indent="-171450" algn="just">
              <a:lnSpc>
                <a:spcPct val="120000"/>
              </a:lnSpc>
              <a:spcBef>
                <a:spcPts val="800"/>
              </a:spcBef>
              <a:spcAft>
                <a:spcPts val="800"/>
              </a:spcAft>
              <a:buFont typeface="Wingdings" panose="05000000000000000000" pitchFamily="2" charset="2"/>
              <a:buChar char="ü"/>
            </a:pPr>
            <a:r>
              <a:rPr lang="es-MX" sz="1100" dirty="0">
                <a:latin typeface="Tahoma" panose="020B0604030504040204" pitchFamily="34" charset="0"/>
                <a:ea typeface="Times New Roman" panose="02020603050405020304" pitchFamily="18" charset="0"/>
              </a:rPr>
              <a:t>Obras y autores representativos del Barroco. Siglo XVIII: el Culteranismo, el Conceptismo. El teatro. Lope de Vega, Tirso de Molina, Ruiz de Alarcón.</a:t>
            </a:r>
            <a:endParaRPr lang="es-DO" sz="1100" dirty="0">
              <a:latin typeface="Tahoma" panose="020B0604030504040204" pitchFamily="34" charset="0"/>
              <a:ea typeface="Times New Roman" panose="02020603050405020304" pitchFamily="18" charset="0"/>
            </a:endParaRPr>
          </a:p>
          <a:p>
            <a:pPr marL="171450" lvl="0" indent="-171450" algn="just">
              <a:lnSpc>
                <a:spcPct val="120000"/>
              </a:lnSpc>
              <a:spcBef>
                <a:spcPts val="800"/>
              </a:spcBef>
              <a:spcAft>
                <a:spcPts val="800"/>
              </a:spcAft>
              <a:buFont typeface="Wingdings" panose="05000000000000000000" pitchFamily="2" charset="2"/>
              <a:buChar char="ü"/>
            </a:pPr>
            <a:r>
              <a:rPr lang="es-MX" sz="1100" dirty="0">
                <a:latin typeface="Tahoma" panose="020B0604030504040204" pitchFamily="34" charset="0"/>
                <a:ea typeface="Times New Roman" panose="02020603050405020304" pitchFamily="18" charset="0"/>
              </a:rPr>
              <a:t>Obras y autores de La Generación del 98 y del 27.</a:t>
            </a:r>
            <a:endParaRPr lang="es-DO" sz="1100" dirty="0">
              <a:latin typeface="Tahoma" panose="020B0604030504040204" pitchFamily="34" charset="0"/>
              <a:ea typeface="Times New Roman" panose="02020603050405020304" pitchFamily="18" charset="0"/>
            </a:endParaRPr>
          </a:p>
          <a:p>
            <a:pPr marL="342900" lvl="0" indent="-342900" algn="just">
              <a:lnSpc>
                <a:spcPct val="120000"/>
              </a:lnSpc>
              <a:spcBef>
                <a:spcPts val="800"/>
              </a:spcBef>
              <a:spcAft>
                <a:spcPts val="800"/>
              </a:spcAft>
              <a:buFont typeface="Wingdings" panose="05000000000000000000" pitchFamily="2" charset="2"/>
              <a:buChar char="ü"/>
            </a:pPr>
            <a:r>
              <a:rPr lang="es-MX" sz="1100" dirty="0" smtClean="0">
                <a:latin typeface="Tahoma" panose="020B0604030504040204" pitchFamily="34" charset="0"/>
                <a:ea typeface="Times New Roman" panose="02020603050405020304" pitchFamily="18" charset="0"/>
              </a:rPr>
              <a:t>Obras </a:t>
            </a:r>
            <a:r>
              <a:rPr lang="es-MX" sz="1100" dirty="0">
                <a:latin typeface="Tahoma" panose="020B0604030504040204" pitchFamily="34" charset="0"/>
                <a:ea typeface="Times New Roman" panose="02020603050405020304" pitchFamily="18" charset="0"/>
              </a:rPr>
              <a:t>y autores representativos de la novela en Hispanoamérica y República Dominicana en el siglo XX.</a:t>
            </a:r>
            <a:endParaRPr lang="es-DO" sz="1100" dirty="0">
              <a:latin typeface="Tahoma" panose="020B0604030504040204" pitchFamily="34" charset="0"/>
              <a:ea typeface="Times New Roman" panose="02020603050405020304" pitchFamily="18" charset="0"/>
            </a:endParaRPr>
          </a:p>
          <a:p>
            <a:pPr marL="342900" lvl="0" indent="-342900" algn="just">
              <a:lnSpc>
                <a:spcPct val="120000"/>
              </a:lnSpc>
              <a:spcBef>
                <a:spcPts val="800"/>
              </a:spcBef>
              <a:spcAft>
                <a:spcPts val="800"/>
              </a:spcAft>
              <a:buFont typeface="Wingdings" panose="05000000000000000000" pitchFamily="2" charset="2"/>
              <a:buChar char="ü"/>
            </a:pPr>
            <a:r>
              <a:rPr lang="es-MX" sz="1100" dirty="0">
                <a:latin typeface="Tahoma" panose="020B0604030504040204" pitchFamily="34" charset="0"/>
                <a:ea typeface="Times New Roman" panose="02020603050405020304" pitchFamily="18" charset="0"/>
              </a:rPr>
              <a:t>Obras y autores del movimiento </a:t>
            </a:r>
            <a:r>
              <a:rPr lang="es-MX" sz="1100" dirty="0" err="1">
                <a:latin typeface="Tahoma" panose="020B0604030504040204" pitchFamily="34" charset="0"/>
                <a:ea typeface="Times New Roman" panose="02020603050405020304" pitchFamily="18" charset="0"/>
              </a:rPr>
              <a:t>Postumista</a:t>
            </a:r>
            <a:r>
              <a:rPr lang="es-MX" sz="1100" dirty="0">
                <a:latin typeface="Tahoma" panose="020B0604030504040204" pitchFamily="34" charset="0"/>
                <a:ea typeface="Times New Roman" panose="02020603050405020304" pitchFamily="18" charset="0"/>
              </a:rPr>
              <a:t>.</a:t>
            </a:r>
            <a:endParaRPr lang="es-DO" sz="1100" dirty="0">
              <a:latin typeface="Tahoma" panose="020B0604030504040204" pitchFamily="34" charset="0"/>
              <a:ea typeface="Times New Roman" panose="02020603050405020304" pitchFamily="18" charset="0"/>
            </a:endParaRPr>
          </a:p>
          <a:p>
            <a:pPr marL="342900" lvl="0" indent="-342900" algn="just">
              <a:lnSpc>
                <a:spcPct val="120000"/>
              </a:lnSpc>
              <a:spcBef>
                <a:spcPts val="800"/>
              </a:spcBef>
              <a:spcAft>
                <a:spcPts val="800"/>
              </a:spcAft>
              <a:buFont typeface="Wingdings" panose="05000000000000000000" pitchFamily="2" charset="2"/>
              <a:buChar char="ü"/>
            </a:pPr>
            <a:r>
              <a:rPr lang="es-MX" sz="1100" dirty="0">
                <a:latin typeface="Tahoma" panose="020B0604030504040204" pitchFamily="34" charset="0"/>
                <a:ea typeface="Times New Roman" panose="02020603050405020304" pitchFamily="18" charset="0"/>
              </a:rPr>
              <a:t>Obras y autores representativos de la Generación del 40 en Rep. Dominicana.</a:t>
            </a:r>
            <a:endParaRPr lang="es-DO" sz="1100" dirty="0">
              <a:latin typeface="Tahoma" panose="020B0604030504040204" pitchFamily="34" charset="0"/>
              <a:ea typeface="Times New Roman" panose="02020603050405020304" pitchFamily="18" charset="0"/>
            </a:endParaRPr>
          </a:p>
          <a:p>
            <a:pPr marL="342900" lvl="0" indent="-342900" algn="just">
              <a:lnSpc>
                <a:spcPct val="120000"/>
              </a:lnSpc>
              <a:spcBef>
                <a:spcPts val="800"/>
              </a:spcBef>
              <a:spcAft>
                <a:spcPts val="800"/>
              </a:spcAft>
              <a:buFont typeface="Wingdings" panose="05000000000000000000" pitchFamily="2" charset="2"/>
              <a:buChar char="ü"/>
            </a:pPr>
            <a:r>
              <a:rPr lang="es-MX" sz="1100" dirty="0">
                <a:latin typeface="Tahoma" panose="020B0604030504040204" pitchFamily="34" charset="0"/>
                <a:ea typeface="Times New Roman" panose="02020603050405020304" pitchFamily="18" charset="0"/>
              </a:rPr>
              <a:t>Obras y autores representativos de la Poesía Sorprendida.</a:t>
            </a:r>
            <a:endParaRPr lang="es-DO" sz="1100" dirty="0">
              <a:latin typeface="Tahoma" panose="020B0604030504040204" pitchFamily="34" charset="0"/>
              <a:ea typeface="Times New Roman" panose="02020603050405020304" pitchFamily="18" charset="0"/>
            </a:endParaRPr>
          </a:p>
          <a:p>
            <a:pPr marL="342900" lvl="0" indent="-342900" algn="just">
              <a:lnSpc>
                <a:spcPct val="120000"/>
              </a:lnSpc>
              <a:spcBef>
                <a:spcPts val="800"/>
              </a:spcBef>
              <a:spcAft>
                <a:spcPts val="800"/>
              </a:spcAft>
              <a:buFont typeface="Wingdings" panose="05000000000000000000" pitchFamily="2" charset="2"/>
              <a:buChar char="ü"/>
            </a:pPr>
            <a:r>
              <a:rPr lang="es-MX" sz="1100" dirty="0">
                <a:latin typeface="Tahoma" panose="020B0604030504040204" pitchFamily="34" charset="0"/>
                <a:ea typeface="Times New Roman" panose="02020603050405020304" pitchFamily="18" charset="0"/>
              </a:rPr>
              <a:t>Obras y autores representativos del cuento en el siglo XX en Hispanoamérica y en República Dominicana.</a:t>
            </a:r>
            <a:endParaRPr lang="es-DO" sz="1100" dirty="0">
              <a:latin typeface="Tahoma" panose="020B0604030504040204" pitchFamily="34" charset="0"/>
              <a:ea typeface="Times New Roman" panose="02020603050405020304" pitchFamily="18" charset="0"/>
            </a:endParaRPr>
          </a:p>
          <a:p>
            <a:pPr marL="342900" lvl="0" indent="-342900" algn="just">
              <a:lnSpc>
                <a:spcPct val="120000"/>
              </a:lnSpc>
              <a:spcBef>
                <a:spcPts val="800"/>
              </a:spcBef>
              <a:spcAft>
                <a:spcPts val="800"/>
              </a:spcAft>
              <a:buFont typeface="Wingdings" panose="05000000000000000000" pitchFamily="2" charset="2"/>
              <a:buChar char="ü"/>
            </a:pPr>
            <a:r>
              <a:rPr lang="es-MX" sz="1100" dirty="0">
                <a:latin typeface="Tahoma" panose="020B0604030504040204" pitchFamily="34" charset="0"/>
                <a:ea typeface="Times New Roman" panose="02020603050405020304" pitchFamily="18" charset="0"/>
              </a:rPr>
              <a:t>Obras y autores representativos de la novela y el ensayo del siglo XX: Jorge Luis Borges, Gabriel García Márquez, Joaquín Balaguer, Juan Bosch, Pedro Henríquez Ureña.</a:t>
            </a:r>
            <a:endParaRPr lang="es-DO" sz="1100" dirty="0">
              <a:latin typeface="Tahoma" panose="020B0604030504040204" pitchFamily="34" charset="0"/>
              <a:ea typeface="Times New Roman" panose="02020603050405020304" pitchFamily="18" charset="0"/>
            </a:endParaRPr>
          </a:p>
          <a:p>
            <a:pPr marL="342900" lvl="0" indent="-342900" algn="just">
              <a:lnSpc>
                <a:spcPct val="120000"/>
              </a:lnSpc>
              <a:spcBef>
                <a:spcPts val="800"/>
              </a:spcBef>
              <a:spcAft>
                <a:spcPts val="800"/>
              </a:spcAft>
              <a:buFont typeface="Wingdings" panose="05000000000000000000" pitchFamily="2" charset="2"/>
              <a:buChar char="ü"/>
            </a:pPr>
            <a:r>
              <a:rPr lang="es-MX" sz="1100" dirty="0">
                <a:latin typeface="Tahoma" panose="020B0604030504040204" pitchFamily="34" charset="0"/>
                <a:ea typeface="Times New Roman" panose="02020603050405020304" pitchFamily="18" charset="0"/>
              </a:rPr>
              <a:t>Obras y autores representativos de las jóvenes generaciones y la literatura femenina, en República </a:t>
            </a:r>
            <a:r>
              <a:rPr lang="es-MX" sz="1100" dirty="0" smtClean="0">
                <a:latin typeface="Tahoma" panose="020B0604030504040204" pitchFamily="34" charset="0"/>
                <a:ea typeface="Times New Roman" panose="02020603050405020304" pitchFamily="18" charset="0"/>
              </a:rPr>
              <a:t>Dominicana</a:t>
            </a:r>
            <a:r>
              <a:rPr lang="es-MX" sz="1100" dirty="0">
                <a:latin typeface="Tahoma" panose="020B0604030504040204" pitchFamily="34" charset="0"/>
                <a:ea typeface="Times New Roman" panose="02020603050405020304" pitchFamily="18" charset="0"/>
              </a:rPr>
              <a:t>.</a:t>
            </a:r>
            <a:endParaRPr lang="es-DO" sz="1100" dirty="0">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343423299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DO" dirty="0"/>
              <a:t>Tipología textual</a:t>
            </a:r>
          </a:p>
        </p:txBody>
      </p:sp>
      <p:sp>
        <p:nvSpPr>
          <p:cNvPr id="3" name="Marcador de texto 2"/>
          <p:cNvSpPr>
            <a:spLocks noGrp="1"/>
          </p:cNvSpPr>
          <p:nvPr>
            <p:ph type="body" idx="1"/>
          </p:nvPr>
        </p:nvSpPr>
        <p:spPr/>
        <p:txBody>
          <a:bodyPr>
            <a:normAutofit lnSpcReduction="10000"/>
          </a:bodyPr>
          <a:lstStyle/>
          <a:p>
            <a:pPr algn="just">
              <a:lnSpc>
                <a:spcPct val="110000"/>
              </a:lnSpc>
              <a:spcBef>
                <a:spcPts val="600"/>
              </a:spcBef>
              <a:spcAft>
                <a:spcPts val="600"/>
              </a:spcAft>
            </a:pPr>
            <a:r>
              <a:rPr lang="es-DO" b="1" dirty="0">
                <a:latin typeface="Tahoma" panose="020B0604030504040204" pitchFamily="34" charset="0"/>
                <a:ea typeface="Times New Roman" panose="02020603050405020304" pitchFamily="18" charset="0"/>
              </a:rPr>
              <a:t>Textos usados en la prueba:</a:t>
            </a:r>
          </a:p>
          <a:p>
            <a:pPr marL="228600" algn="just">
              <a:lnSpc>
                <a:spcPct val="120000"/>
              </a:lnSpc>
              <a:spcBef>
                <a:spcPts val="600"/>
              </a:spcBef>
              <a:spcAft>
                <a:spcPts val="600"/>
              </a:spcAft>
            </a:pPr>
            <a:r>
              <a:rPr lang="es-DO" dirty="0">
                <a:latin typeface="Tahoma" panose="020B0604030504040204" pitchFamily="34" charset="0"/>
                <a:ea typeface="Times New Roman" panose="02020603050405020304" pitchFamily="18" charset="0"/>
              </a:rPr>
              <a:t>Cuentos: policíacos, de amor, de amistad, social, político. </a:t>
            </a:r>
          </a:p>
          <a:p>
            <a:pPr marL="228600" algn="just">
              <a:lnSpc>
                <a:spcPct val="120000"/>
              </a:lnSpc>
              <a:spcBef>
                <a:spcPts val="600"/>
              </a:spcBef>
              <a:spcAft>
                <a:spcPts val="600"/>
              </a:spcAft>
            </a:pPr>
            <a:r>
              <a:rPr lang="es-DO" dirty="0">
                <a:latin typeface="Tahoma" panose="020B0604030504040204" pitchFamily="34" charset="0"/>
                <a:ea typeface="Times New Roman" panose="02020603050405020304" pitchFamily="18" charset="0"/>
              </a:rPr>
              <a:t>Fragmento de Novela. </a:t>
            </a:r>
          </a:p>
          <a:p>
            <a:pPr marL="228600" algn="just">
              <a:lnSpc>
                <a:spcPct val="120000"/>
              </a:lnSpc>
              <a:spcBef>
                <a:spcPts val="600"/>
              </a:spcBef>
              <a:spcAft>
                <a:spcPts val="600"/>
              </a:spcAft>
            </a:pPr>
            <a:r>
              <a:rPr lang="es-DO" dirty="0">
                <a:latin typeface="Tahoma" panose="020B0604030504040204" pitchFamily="34" charset="0"/>
                <a:ea typeface="Times New Roman" panose="02020603050405020304" pitchFamily="18" charset="0"/>
              </a:rPr>
              <a:t>Poesía (puede ser romántica, décima, social, madrigal o un </a:t>
            </a:r>
            <a:r>
              <a:rPr lang="es-DO" dirty="0" smtClean="0">
                <a:latin typeface="Tahoma" panose="020B0604030504040204" pitchFamily="34" charset="0"/>
                <a:ea typeface="Times New Roman" panose="02020603050405020304" pitchFamily="18" charset="0"/>
              </a:rPr>
              <a:t>soneto).</a:t>
            </a:r>
            <a:endParaRPr lang="es-DO" dirty="0">
              <a:latin typeface="Tahoma" panose="020B0604030504040204" pitchFamily="34" charset="0"/>
              <a:ea typeface="Times New Roman" panose="02020603050405020304" pitchFamily="18" charset="0"/>
            </a:endParaRPr>
          </a:p>
          <a:p>
            <a:pPr marL="228600" algn="just">
              <a:lnSpc>
                <a:spcPct val="120000"/>
              </a:lnSpc>
              <a:spcBef>
                <a:spcPts val="600"/>
              </a:spcBef>
              <a:spcAft>
                <a:spcPts val="600"/>
              </a:spcAft>
            </a:pPr>
            <a:r>
              <a:rPr lang="es-DO" dirty="0">
                <a:latin typeface="Tahoma" panose="020B0604030504040204" pitchFamily="34" charset="0"/>
                <a:ea typeface="Times New Roman" panose="02020603050405020304" pitchFamily="18" charset="0"/>
              </a:rPr>
              <a:t>Expositivo o argumentativo o ensayo.</a:t>
            </a:r>
          </a:p>
          <a:p>
            <a:endParaRPr lang="es-DO" dirty="0"/>
          </a:p>
        </p:txBody>
      </p:sp>
    </p:spTree>
    <p:extLst>
      <p:ext uri="{BB962C8B-B14F-4D97-AF65-F5344CB8AC3E}">
        <p14:creationId xmlns:p14="http://schemas.microsoft.com/office/powerpoint/2010/main" val="113090967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399698-B3DD-4675-BC2F-A1639F3F3E86}"/>
              </a:ext>
            </a:extLst>
          </p:cNvPr>
          <p:cNvSpPr>
            <a:spLocks noGrp="1"/>
          </p:cNvSpPr>
          <p:nvPr>
            <p:ph type="title"/>
          </p:nvPr>
        </p:nvSpPr>
        <p:spPr>
          <a:xfrm>
            <a:off x="2666044" y="355600"/>
            <a:ext cx="6295076" cy="1244600"/>
          </a:xfrm>
        </p:spPr>
        <p:txBody>
          <a:bodyPr>
            <a:normAutofit fontScale="90000"/>
          </a:bodyPr>
          <a:lstStyle/>
          <a:p>
            <a:r>
              <a:rPr lang="es-DO" dirty="0"/>
              <a:t>Ajustes en la prueba de Media- Secundaria 2022</a:t>
            </a:r>
          </a:p>
        </p:txBody>
      </p:sp>
      <p:sp>
        <p:nvSpPr>
          <p:cNvPr id="3" name="Marcador de texto 2">
            <a:extLst>
              <a:ext uri="{FF2B5EF4-FFF2-40B4-BE49-F238E27FC236}">
                <a16:creationId xmlns:a16="http://schemas.microsoft.com/office/drawing/2014/main" id="{6525BE88-825C-4B25-ACA5-371DC69F243B}"/>
              </a:ext>
            </a:extLst>
          </p:cNvPr>
          <p:cNvSpPr>
            <a:spLocks noGrp="1"/>
          </p:cNvSpPr>
          <p:nvPr>
            <p:ph type="body" idx="1"/>
          </p:nvPr>
        </p:nvSpPr>
        <p:spPr>
          <a:xfrm>
            <a:off x="457200" y="2242390"/>
            <a:ext cx="8229600" cy="3637905"/>
          </a:xfrm>
        </p:spPr>
        <p:txBody>
          <a:bodyPr>
            <a:normAutofit/>
          </a:bodyPr>
          <a:lstStyle/>
          <a:p>
            <a:pPr algn="just"/>
            <a:r>
              <a:rPr lang="es-DO" sz="2800" dirty="0">
                <a:latin typeface="Tahoma" panose="020B0604030504040204" pitchFamily="34" charset="0"/>
                <a:ea typeface="Tahoma" panose="020B0604030504040204" pitchFamily="34" charset="0"/>
                <a:cs typeface="Tahoma" panose="020B0604030504040204" pitchFamily="34" charset="0"/>
              </a:rPr>
              <a:t>En la prueba del 2022 se disminuyó el número de ítems de literatura (ítems </a:t>
            </a:r>
            <a:r>
              <a:rPr lang="es-DO" sz="2800" dirty="0" smtClean="0">
                <a:latin typeface="Tahoma" panose="020B0604030504040204" pitchFamily="34" charset="0"/>
                <a:ea typeface="Tahoma" panose="020B0604030504040204" pitchFamily="34" charset="0"/>
                <a:cs typeface="Tahoma" panose="020B0604030504040204" pitchFamily="34" charset="0"/>
              </a:rPr>
              <a:t>independientes </a:t>
            </a:r>
            <a:r>
              <a:rPr lang="es-DO" sz="2800" dirty="0">
                <a:latin typeface="Tahoma" panose="020B0604030504040204" pitchFamily="34" charset="0"/>
                <a:ea typeface="Tahoma" panose="020B0604030504040204" pitchFamily="34" charset="0"/>
                <a:cs typeface="Tahoma" panose="020B0604030504040204" pitchFamily="34" charset="0"/>
              </a:rPr>
              <a:t>de la lectura). </a:t>
            </a:r>
          </a:p>
          <a:p>
            <a:pPr algn="just"/>
            <a:r>
              <a:rPr lang="es-DO" sz="2800" dirty="0">
                <a:latin typeface="Tahoma" panose="020B0604030504040204" pitchFamily="34" charset="0"/>
                <a:ea typeface="Tahoma" panose="020B0604030504040204" pitchFamily="34" charset="0"/>
                <a:cs typeface="Tahoma" panose="020B0604030504040204" pitchFamily="34" charset="0"/>
              </a:rPr>
              <a:t>Las pruebas se presentan en cuatro cuadernillos. La cantidad de preguntas por cuadernillo se redujo de 55 a 43 preguntas. </a:t>
            </a:r>
          </a:p>
        </p:txBody>
      </p:sp>
    </p:spTree>
    <p:extLst>
      <p:ext uri="{BB962C8B-B14F-4D97-AF65-F5344CB8AC3E}">
        <p14:creationId xmlns:p14="http://schemas.microsoft.com/office/powerpoint/2010/main" val="321725634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8929" y="95416"/>
            <a:ext cx="6034500" cy="1035537"/>
          </a:xfrm>
        </p:spPr>
        <p:txBody>
          <a:bodyPr>
            <a:noAutofit/>
          </a:bodyPr>
          <a:lstStyle/>
          <a:p>
            <a:r>
              <a:rPr lang="es-DO" sz="2800" dirty="0">
                <a:solidFill>
                  <a:srgbClr val="002060"/>
                </a:solidFill>
                <a:latin typeface="Lato Black" panose="020B0604020202020204" charset="0"/>
                <a:ea typeface="Lato Black" panose="020B0604020202020204" charset="0"/>
                <a:cs typeface="Lato Black" panose="020B0604020202020204" charset="0"/>
              </a:rPr>
              <a:t>ESTRUCTURA DE LOS ÍTEMS DE OPCIÓN MÚLTIPLE</a:t>
            </a:r>
          </a:p>
        </p:txBody>
      </p:sp>
      <p:sp>
        <p:nvSpPr>
          <p:cNvPr id="4" name="Marcador de número de diapositiva 3"/>
          <p:cNvSpPr>
            <a:spLocks noGrp="1"/>
          </p:cNvSpPr>
          <p:nvPr>
            <p:ph type="sldNum" idx="4294967295"/>
          </p:nvPr>
        </p:nvSpPr>
        <p:spPr/>
        <p:txBody>
          <a:bodyPr/>
          <a:lstStyle/>
          <a:p>
            <a:pPr algn="r"/>
            <a:fld id="{00000000-1234-1234-1234-123412341234}" type="slidenum">
              <a:rPr lang="en-US" smtClean="0"/>
              <a:pPr algn="r"/>
              <a:t>25</a:t>
            </a:fld>
            <a:endParaRPr lang="en-US"/>
          </a:p>
        </p:txBody>
      </p:sp>
      <p:sp>
        <p:nvSpPr>
          <p:cNvPr id="5" name="Rectángulo redondeado 4"/>
          <p:cNvSpPr/>
          <p:nvPr/>
        </p:nvSpPr>
        <p:spPr>
          <a:xfrm>
            <a:off x="1166648" y="1741809"/>
            <a:ext cx="6976210" cy="4494845"/>
          </a:xfrm>
          <a:prstGeom prst="roundRect">
            <a:avLst/>
          </a:prstGeom>
          <a:solidFill>
            <a:schemeClr val="accent5">
              <a:lumMod val="60000"/>
              <a:lumOff val="4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CL" sz="2400" dirty="0">
                <a:latin typeface="Calibri" panose="020F0502020204030204" pitchFamily="34" charset="0"/>
              </a:rPr>
              <a:t>Estructura </a:t>
            </a:r>
          </a:p>
          <a:p>
            <a:r>
              <a:rPr lang="es-CL" sz="2400" i="1" u="sng" dirty="0">
                <a:latin typeface="Calibri" panose="020F0502020204030204" pitchFamily="34" charset="0"/>
              </a:rPr>
              <a:t>Contexto</a:t>
            </a:r>
            <a:r>
              <a:rPr lang="es-CL" sz="2400" i="1" dirty="0">
                <a:latin typeface="Calibri" panose="020F0502020204030204" pitchFamily="34" charset="0"/>
              </a:rPr>
              <a:t>:</a:t>
            </a:r>
            <a:r>
              <a:rPr lang="es-CL" sz="2400" dirty="0">
                <a:latin typeface="Calibri" panose="020F0502020204030204" pitchFamily="34" charset="0"/>
              </a:rPr>
              <a:t> Imagen, texto, gráfica o situación</a:t>
            </a:r>
            <a:r>
              <a:rPr lang="es-ES" sz="2400" dirty="0">
                <a:latin typeface="Calibri" panose="020F0502020204030204" pitchFamily="34" charset="0"/>
              </a:rPr>
              <a:t> que sirve como base para responder la pregunta</a:t>
            </a:r>
            <a:r>
              <a:rPr lang="es-CL" sz="2400" dirty="0" smtClean="0">
                <a:latin typeface="Calibri" panose="020F0502020204030204" pitchFamily="34" charset="0"/>
              </a:rPr>
              <a:t>. En el caso de Lengua Española son textos. </a:t>
            </a:r>
            <a:endParaRPr lang="es-DO" sz="2400" dirty="0">
              <a:latin typeface="Calibri" panose="020F0502020204030204" pitchFamily="34" charset="0"/>
            </a:endParaRPr>
          </a:p>
          <a:p>
            <a:r>
              <a:rPr lang="es-CL" sz="2400" i="1" u="sng" dirty="0">
                <a:latin typeface="Calibri" panose="020F0502020204030204" pitchFamily="34" charset="0"/>
              </a:rPr>
              <a:t>Enunciado</a:t>
            </a:r>
            <a:r>
              <a:rPr lang="es-CL" sz="2400" i="1" dirty="0">
                <a:latin typeface="Calibri" panose="020F0502020204030204" pitchFamily="34" charset="0"/>
              </a:rPr>
              <a:t>:</a:t>
            </a:r>
            <a:r>
              <a:rPr lang="es-CL" sz="2400" dirty="0">
                <a:latin typeface="Calibri" panose="020F0502020204030204" pitchFamily="34" charset="0"/>
              </a:rPr>
              <a:t> La pregunta</a:t>
            </a:r>
            <a:r>
              <a:rPr lang="es-ES" sz="2400" dirty="0">
                <a:latin typeface="Calibri" panose="020F0502020204030204" pitchFamily="34" charset="0"/>
              </a:rPr>
              <a:t> o tarea concreta que se le solicita.</a:t>
            </a:r>
            <a:endParaRPr lang="es-DO" sz="2400" dirty="0">
              <a:latin typeface="Calibri" panose="020F0502020204030204" pitchFamily="34" charset="0"/>
            </a:endParaRPr>
          </a:p>
          <a:p>
            <a:r>
              <a:rPr lang="es-CL" sz="2400" i="1" u="sng" dirty="0">
                <a:latin typeface="Calibri" panose="020F0502020204030204" pitchFamily="34" charset="0"/>
              </a:rPr>
              <a:t>Opciones de respuestas</a:t>
            </a:r>
            <a:r>
              <a:rPr lang="es-CL" sz="2400" i="1" dirty="0">
                <a:latin typeface="Calibri" panose="020F0502020204030204" pitchFamily="34" charset="0"/>
              </a:rPr>
              <a:t>:   </a:t>
            </a:r>
            <a:r>
              <a:rPr lang="es-CL" sz="2400" b="1" i="1" dirty="0">
                <a:latin typeface="Calibri" panose="020F0502020204030204" pitchFamily="34" charset="0"/>
              </a:rPr>
              <a:t>(3 distractores </a:t>
            </a:r>
            <a:r>
              <a:rPr lang="es-CL" sz="2400" b="1" i="1" dirty="0">
                <a:solidFill>
                  <a:schemeClr val="bg2">
                    <a:lumMod val="10000"/>
                  </a:schemeClr>
                </a:solidFill>
                <a:latin typeface="Calibri" panose="020F0502020204030204" pitchFamily="34" charset="0"/>
              </a:rPr>
              <a:t>y la respuesta correcta)</a:t>
            </a:r>
          </a:p>
          <a:p>
            <a:endParaRPr lang="es-CL" sz="2400" i="1" dirty="0">
              <a:latin typeface="Calibri" panose="020F0502020204030204" pitchFamily="34" charset="0"/>
            </a:endParaRPr>
          </a:p>
          <a:p>
            <a:r>
              <a:rPr lang="es-CL" sz="2400" i="1" dirty="0">
                <a:latin typeface="Calibri" panose="020F0502020204030204" pitchFamily="34" charset="0"/>
              </a:rPr>
              <a:t>    A continuación presentamos ejemplos de ítems </a:t>
            </a:r>
            <a:endParaRPr lang="es-DO" sz="2400" dirty="0">
              <a:latin typeface="Calibri" panose="020F0502020204030204" pitchFamily="34" charset="0"/>
            </a:endParaRPr>
          </a:p>
          <a:p>
            <a:endParaRPr lang="es-DO" dirty="0"/>
          </a:p>
        </p:txBody>
      </p:sp>
    </p:spTree>
    <p:extLst>
      <p:ext uri="{BB962C8B-B14F-4D97-AF65-F5344CB8AC3E}">
        <p14:creationId xmlns:p14="http://schemas.microsoft.com/office/powerpoint/2010/main" val="375235797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p:nvPr/>
        </p:nvSpPr>
        <p:spPr>
          <a:xfrm>
            <a:off x="766973" y="1734337"/>
            <a:ext cx="7314390" cy="45719"/>
          </a:xfrm>
          <a:prstGeom prst="rect">
            <a:avLst/>
          </a:prstGeom>
          <a:solidFill>
            <a:schemeClr val="accent5">
              <a:lumMod val="7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srgbClr val="FFFFFF"/>
              </a:solidFill>
              <a:effectLst/>
              <a:uLnTx/>
              <a:uFillTx/>
              <a:latin typeface="Helvetica"/>
              <a:ea typeface="맑은 고딕" panose="020B0503020000020004" pitchFamily="34" charset="-127"/>
              <a:cs typeface="Helvetica"/>
              <a:sym typeface="Franklin Gothic Book"/>
            </a:endParaRPr>
          </a:p>
        </p:txBody>
      </p:sp>
      <p:sp>
        <p:nvSpPr>
          <p:cNvPr id="5" name="Rectángulo 4"/>
          <p:cNvSpPr/>
          <p:nvPr/>
        </p:nvSpPr>
        <p:spPr>
          <a:xfrm>
            <a:off x="719503" y="2098531"/>
            <a:ext cx="7409330" cy="1384995"/>
          </a:xfrm>
          <a:prstGeom prst="rect">
            <a:avLst/>
          </a:prstGeom>
        </p:spPr>
        <p:txBody>
          <a:bodyPr wrap="square">
            <a:spAutoFit/>
          </a:bodyPr>
          <a:lstStyle/>
          <a:p>
            <a:pPr lvl="0" algn="ctr">
              <a:defRPr/>
            </a:pPr>
            <a:r>
              <a:rPr lang="es-DO" altLang="ko-KR" sz="2800" b="1" dirty="0">
                <a:solidFill>
                  <a:srgbClr val="002060"/>
                </a:solidFill>
                <a:latin typeface="Lato Black" panose="020B0604020202020204" charset="0"/>
                <a:ea typeface="Lato Black" panose="020B0604020202020204" charset="0"/>
                <a:cs typeface="Lato Black" panose="020B0604020202020204" charset="0"/>
                <a:sym typeface="Franklin Gothic Medium"/>
              </a:rPr>
              <a:t>Ejemplos de ítems (preguntas) de Lengua Española para el Tercer Ciclo de Educación Básica de Personas Jóvenes y Adultas</a:t>
            </a:r>
            <a:endParaRPr lang="en-US" altLang="ko-KR" sz="2800" b="1" dirty="0">
              <a:solidFill>
                <a:srgbClr val="002060"/>
              </a:solidFill>
              <a:latin typeface="Lato Black" panose="020B0604020202020204" charset="0"/>
              <a:ea typeface="Lato Black" panose="020B0604020202020204" charset="0"/>
              <a:cs typeface="Lato Black" panose="020B0604020202020204" charset="0"/>
            </a:endParaRPr>
          </a:p>
        </p:txBody>
      </p:sp>
      <p:sp>
        <p:nvSpPr>
          <p:cNvPr id="6" name="Rectangle 14"/>
          <p:cNvSpPr/>
          <p:nvPr/>
        </p:nvSpPr>
        <p:spPr>
          <a:xfrm>
            <a:off x="902366" y="4116404"/>
            <a:ext cx="7314390" cy="105715"/>
          </a:xfrm>
          <a:prstGeom prst="rect">
            <a:avLst/>
          </a:prstGeom>
          <a:solidFill>
            <a:schemeClr val="accent5">
              <a:lumMod val="7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srgbClr val="FFFFFF"/>
              </a:solidFill>
              <a:effectLst/>
              <a:uLnTx/>
              <a:uFillTx/>
              <a:latin typeface="Helvetica"/>
              <a:ea typeface="맑은 고딕" panose="020B0503020000020004" pitchFamily="34" charset="-127"/>
              <a:cs typeface="Helvetica"/>
              <a:sym typeface="Franklin Gothic Book"/>
            </a:endParaRPr>
          </a:p>
        </p:txBody>
      </p:sp>
      <p:pic>
        <p:nvPicPr>
          <p:cNvPr id="7" name="Imagen 6">
            <a:extLst>
              <a:ext uri="{FF2B5EF4-FFF2-40B4-BE49-F238E27FC236}">
                <a16:creationId xmlns:a16="http://schemas.microsoft.com/office/drawing/2014/main" id="{CD5419E4-C883-4220-83A6-38819C41BADE}"/>
              </a:ext>
            </a:extLst>
          </p:cNvPr>
          <p:cNvPicPr>
            <a:picLocks noChangeAspect="1"/>
          </p:cNvPicPr>
          <p:nvPr/>
        </p:nvPicPr>
        <p:blipFill rotWithShape="1">
          <a:blip r:embed="rId2"/>
          <a:srcRect r="42615"/>
          <a:stretch/>
        </p:blipFill>
        <p:spPr>
          <a:xfrm>
            <a:off x="6986069" y="44710"/>
            <a:ext cx="1753484" cy="1599452"/>
          </a:xfrm>
          <a:prstGeom prst="rect">
            <a:avLst/>
          </a:prstGeom>
        </p:spPr>
      </p:pic>
    </p:spTree>
    <p:extLst>
      <p:ext uri="{BB962C8B-B14F-4D97-AF65-F5344CB8AC3E}">
        <p14:creationId xmlns:p14="http://schemas.microsoft.com/office/powerpoint/2010/main" val="149885705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7B2A898C-7417-4518-8EF8-55BA2EB08E95}"/>
              </a:ext>
            </a:extLst>
          </p:cNvPr>
          <p:cNvGraphicFramePr>
            <a:graphicFrameLocks noGrp="1"/>
          </p:cNvGraphicFramePr>
          <p:nvPr>
            <p:extLst>
              <p:ext uri="{D42A27DB-BD31-4B8C-83A1-F6EECF244321}">
                <p14:modId xmlns:p14="http://schemas.microsoft.com/office/powerpoint/2010/main" val="1175555449"/>
              </p:ext>
            </p:extLst>
          </p:nvPr>
        </p:nvGraphicFramePr>
        <p:xfrm>
          <a:off x="2588456" y="647114"/>
          <a:ext cx="5106572" cy="379740"/>
        </p:xfrm>
        <a:graphic>
          <a:graphicData uri="http://schemas.openxmlformats.org/drawingml/2006/table">
            <a:tbl>
              <a:tblPr firstRow="1" bandRow="1">
                <a:tableStyleId>{5940675A-B579-460E-94D1-54222C63F5DA}</a:tableStyleId>
              </a:tblPr>
              <a:tblGrid>
                <a:gridCol w="5106572">
                  <a:extLst>
                    <a:ext uri="{9D8B030D-6E8A-4147-A177-3AD203B41FA5}">
                      <a16:colId xmlns:a16="http://schemas.microsoft.com/office/drawing/2014/main" val="3166341206"/>
                    </a:ext>
                  </a:extLst>
                </a:gridCol>
              </a:tblGrid>
              <a:tr h="379740">
                <a:tc>
                  <a:txBody>
                    <a:bodyPr/>
                    <a:lstStyle/>
                    <a:p>
                      <a:pPr algn="l"/>
                      <a:r>
                        <a:rPr lang="es-DO" sz="1400" b="1" dirty="0"/>
                        <a:t>Lee el siguiente texto y responde los ejemplos 1, 2 y 3.  </a:t>
                      </a:r>
                    </a:p>
                  </a:txBody>
                  <a:tcPr/>
                </a:tc>
                <a:extLst>
                  <a:ext uri="{0D108BD9-81ED-4DB2-BD59-A6C34878D82A}">
                    <a16:rowId xmlns:a16="http://schemas.microsoft.com/office/drawing/2014/main" val="4200478249"/>
                  </a:ext>
                </a:extLst>
              </a:tr>
            </a:tbl>
          </a:graphicData>
        </a:graphic>
      </p:graphicFrame>
      <p:pic>
        <p:nvPicPr>
          <p:cNvPr id="2" name="Imagen 1">
            <a:extLst>
              <a:ext uri="{FF2B5EF4-FFF2-40B4-BE49-F238E27FC236}">
                <a16:creationId xmlns:a16="http://schemas.microsoft.com/office/drawing/2014/main" id="{121FFDC1-95AD-4A82-9D17-1258BB6DD407}"/>
              </a:ext>
            </a:extLst>
          </p:cNvPr>
          <p:cNvPicPr>
            <a:picLocks noChangeAspect="1"/>
          </p:cNvPicPr>
          <p:nvPr/>
        </p:nvPicPr>
        <p:blipFill rotWithShape="1">
          <a:blip r:embed="rId2"/>
          <a:srcRect l="5512" r="2870"/>
          <a:stretch/>
        </p:blipFill>
        <p:spPr>
          <a:xfrm>
            <a:off x="1547446" y="1286841"/>
            <a:ext cx="6428936" cy="5392104"/>
          </a:xfrm>
          <a:prstGeom prst="rect">
            <a:avLst/>
          </a:prstGeom>
        </p:spPr>
      </p:pic>
    </p:spTree>
    <p:extLst>
      <p:ext uri="{BB962C8B-B14F-4D97-AF65-F5344CB8AC3E}">
        <p14:creationId xmlns:p14="http://schemas.microsoft.com/office/powerpoint/2010/main" val="183668783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txBox="1">
            <a:spLocks/>
          </p:cNvSpPr>
          <p:nvPr/>
        </p:nvSpPr>
        <p:spPr>
          <a:xfrm>
            <a:off x="2402379" y="243972"/>
            <a:ext cx="2061557" cy="55959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DO"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sym typeface="Franklin Gothic Book"/>
              </a:rPr>
              <a:t/>
            </a:r>
            <a:br>
              <a:rPr kumimoji="0" lang="es-DO"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sym typeface="Franklin Gothic Book"/>
              </a:rPr>
            </a:br>
            <a:endParaRPr kumimoji="0" lang="es-DO" sz="2400" b="1" i="0" u="none" strike="noStrike" kern="1200" cap="none" spc="0" normalizeH="0" baseline="0" noProof="0" dirty="0">
              <a:ln>
                <a:noFill/>
              </a:ln>
              <a:solidFill>
                <a:srgbClr val="FF0000"/>
              </a:solidFill>
              <a:effectLst/>
              <a:uLnTx/>
              <a:uFillTx/>
              <a:latin typeface="Calibri Light" panose="020F0302020204030204"/>
              <a:ea typeface="+mj-ea"/>
              <a:cs typeface="+mj-cs"/>
              <a:sym typeface="Franklin Gothic Book"/>
            </a:endParaRPr>
          </a:p>
        </p:txBody>
      </p:sp>
      <p:graphicFrame>
        <p:nvGraphicFramePr>
          <p:cNvPr id="6" name="Tabla 5">
            <a:extLst>
              <a:ext uri="{FF2B5EF4-FFF2-40B4-BE49-F238E27FC236}">
                <a16:creationId xmlns:a16="http://schemas.microsoft.com/office/drawing/2014/main" id="{000A5808-50CD-412E-A849-06694B2EDAC7}"/>
              </a:ext>
            </a:extLst>
          </p:cNvPr>
          <p:cNvGraphicFramePr>
            <a:graphicFrameLocks noGrp="1"/>
          </p:cNvGraphicFramePr>
          <p:nvPr>
            <p:extLst>
              <p:ext uri="{D42A27DB-BD31-4B8C-83A1-F6EECF244321}">
                <p14:modId xmlns:p14="http://schemas.microsoft.com/office/powerpoint/2010/main" val="3211058921"/>
              </p:ext>
            </p:extLst>
          </p:nvPr>
        </p:nvGraphicFramePr>
        <p:xfrm>
          <a:off x="3047413" y="280955"/>
          <a:ext cx="5555672" cy="1584960"/>
        </p:xfrm>
        <a:graphic>
          <a:graphicData uri="http://schemas.openxmlformats.org/drawingml/2006/table">
            <a:tbl>
              <a:tblPr firstRow="1" bandRow="1"/>
              <a:tblGrid>
                <a:gridCol w="1982081">
                  <a:extLst>
                    <a:ext uri="{9D8B030D-6E8A-4147-A177-3AD203B41FA5}">
                      <a16:colId xmlns:a16="http://schemas.microsoft.com/office/drawing/2014/main" val="2719670235"/>
                    </a:ext>
                  </a:extLst>
                </a:gridCol>
                <a:gridCol w="3573591">
                  <a:extLst>
                    <a:ext uri="{9D8B030D-6E8A-4147-A177-3AD203B41FA5}">
                      <a16:colId xmlns:a16="http://schemas.microsoft.com/office/drawing/2014/main" val="1022129546"/>
                    </a:ext>
                  </a:extLst>
                </a:gridCol>
              </a:tblGrid>
              <a:tr h="194656">
                <a:tc gridSpan="2">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600" b="1" u="none" dirty="0"/>
                        <a:t>Información del ítem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s-DO"/>
                    </a:p>
                  </a:txBody>
                  <a:tcPr/>
                </a:tc>
                <a:extLst>
                  <a:ext uri="{0D108BD9-81ED-4DB2-BD59-A6C34878D82A}">
                    <a16:rowId xmlns:a16="http://schemas.microsoft.com/office/drawing/2014/main" val="3104158807"/>
                  </a:ext>
                </a:extLst>
              </a:tr>
              <a:tr h="297286">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b="1" dirty="0"/>
                        <a:t>Área</a:t>
                      </a:r>
                      <a:r>
                        <a:rPr lang="es-DO" sz="1600" b="1" baseline="0" dirty="0"/>
                        <a:t> </a:t>
                      </a:r>
                      <a:endParaRPr lang="es-DO" sz="1600" b="1"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dirty="0">
                          <a:latin typeface="Calibri" panose="020F0502020204030204" pitchFamily="34" charset="0"/>
                          <a:cs typeface="Calibri" panose="020F0502020204030204" pitchFamily="34" charset="0"/>
                        </a:rPr>
                        <a:t>Lengua Española </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44512195"/>
                  </a:ext>
                </a:extLst>
              </a:tr>
              <a:tr h="194656">
                <a:tc>
                  <a:txBody>
                    <a:bodyPr/>
                    <a:lstStyle/>
                    <a:p>
                      <a:pPr algn="l"/>
                      <a:r>
                        <a:rPr lang="es-DO" sz="1600" b="1" dirty="0">
                          <a:latin typeface="Calibri" panose="020F0502020204030204" pitchFamily="34" charset="0"/>
                        </a:rPr>
                        <a:t>Competencia </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dirty="0">
                          <a:latin typeface="Calibri" panose="020F0502020204030204" pitchFamily="34" charset="0"/>
                          <a:cs typeface="Calibri" panose="020F0502020204030204" pitchFamily="34" charset="0"/>
                        </a:rPr>
                        <a:t>Comunicativa </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877271"/>
                  </a:ext>
                </a:extLst>
              </a:tr>
              <a:tr h="194656">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b="1" dirty="0"/>
                        <a:t>Indicador del  Contenido</a:t>
                      </a:r>
                      <a:endParaRPr lang="es-DO"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0" i="0" u="none" strike="noStrike" cap="none" spc="0" baseline="0" dirty="0">
                          <a:solidFill>
                            <a:schemeClr val="tx1"/>
                          </a:solidFill>
                          <a:uFillTx/>
                          <a:latin typeface="Calibri" panose="020F0502020204030204" pitchFamily="34" charset="0"/>
                          <a:ea typeface="+mn-ea"/>
                          <a:cs typeface="Calibri" panose="020F0502020204030204" pitchFamily="34" charset="0"/>
                          <a:sym typeface="Franklin Gothic Book"/>
                        </a:rPr>
                        <a:t>1.1.2. Textos informativos</a:t>
                      </a:r>
                      <a:r>
                        <a:rPr lang="es-DO" sz="1600" b="0" i="0" u="none" strike="noStrike" cap="none" spc="0" baseline="0" dirty="0" smtClean="0">
                          <a:solidFill>
                            <a:schemeClr val="tx1"/>
                          </a:solidFill>
                          <a:uFillTx/>
                          <a:latin typeface="Calibri" panose="020F0502020204030204" pitchFamily="34" charset="0"/>
                          <a:ea typeface="+mn-ea"/>
                          <a:cs typeface="Calibri" panose="020F0502020204030204" pitchFamily="34" charset="0"/>
                          <a:sym typeface="Franklin Gothic Book"/>
                        </a:rPr>
                        <a:t>. Estructura</a:t>
                      </a:r>
                      <a:endParaRPr lang="es-DO" sz="1600" dirty="0">
                        <a:latin typeface="Calibri" panose="020F0502020204030204" pitchFamily="34" charset="0"/>
                        <a:cs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84399750"/>
                  </a:ext>
                </a:extLst>
              </a:tr>
            </a:tbl>
          </a:graphicData>
        </a:graphic>
      </p:graphicFrame>
      <p:sp>
        <p:nvSpPr>
          <p:cNvPr id="8" name="Marcador de texto 7"/>
          <p:cNvSpPr>
            <a:spLocks noGrp="1"/>
          </p:cNvSpPr>
          <p:nvPr>
            <p:ph type="body" idx="1"/>
          </p:nvPr>
        </p:nvSpPr>
        <p:spPr>
          <a:xfrm>
            <a:off x="641572" y="2399792"/>
            <a:ext cx="8229600" cy="4214236"/>
          </a:xfrm>
        </p:spPr>
        <p:txBody>
          <a:bodyPr/>
          <a:lstStyle/>
          <a:p>
            <a:pPr marL="0" indent="0">
              <a:buNone/>
            </a:pPr>
            <a:r>
              <a:rPr lang="es-DO" sz="2400" b="1" dirty="0">
                <a:latin typeface="Calibri" panose="020F0502020204030204" pitchFamily="34" charset="0"/>
                <a:cs typeface="Calibri" panose="020F0502020204030204" pitchFamily="34" charset="0"/>
              </a:rPr>
              <a:t>1. Este texto es un </a:t>
            </a:r>
          </a:p>
          <a:p>
            <a:pPr marL="0" indent="0">
              <a:buNone/>
            </a:pPr>
            <a:r>
              <a:rPr lang="es-DO" sz="2400" dirty="0">
                <a:latin typeface="Calibri" panose="020F0502020204030204" pitchFamily="34" charset="0"/>
                <a:cs typeface="Calibri" panose="020F0502020204030204" pitchFamily="34" charset="0"/>
              </a:rPr>
              <a:t>A) afiche. </a:t>
            </a:r>
          </a:p>
          <a:p>
            <a:pPr marL="0" indent="0">
              <a:buNone/>
            </a:pPr>
            <a:r>
              <a:rPr lang="es-DO" sz="2400" dirty="0">
                <a:latin typeface="Calibri" panose="020F0502020204030204" pitchFamily="34" charset="0"/>
                <a:cs typeface="Calibri" panose="020F0502020204030204" pitchFamily="34" charset="0"/>
              </a:rPr>
              <a:t>B) artículo. </a:t>
            </a:r>
          </a:p>
          <a:p>
            <a:pPr marL="0" indent="0">
              <a:buNone/>
            </a:pPr>
            <a:r>
              <a:rPr lang="es-DO" sz="2400" dirty="0">
                <a:latin typeface="Calibri" panose="020F0502020204030204" pitchFamily="34" charset="0"/>
                <a:cs typeface="Calibri" panose="020F0502020204030204" pitchFamily="34" charset="0"/>
              </a:rPr>
              <a:t>C) ensayo. </a:t>
            </a:r>
          </a:p>
          <a:p>
            <a:pPr marL="0" indent="0">
              <a:buNone/>
            </a:pPr>
            <a:r>
              <a:rPr lang="es-DO" sz="2400" dirty="0">
                <a:latin typeface="Calibri" panose="020F0502020204030204" pitchFamily="34" charset="0"/>
                <a:cs typeface="Calibri" panose="020F0502020204030204" pitchFamily="34" charset="0"/>
              </a:rPr>
              <a:t>D) anuncio. </a:t>
            </a:r>
            <a:endParaRPr lang="es-ES_tradnl" sz="2400" kern="1200" dirty="0">
              <a:solidFill>
                <a:prstClr val="black"/>
              </a:solidFill>
              <a:latin typeface="Calibri" panose="020F0502020204030204" pitchFamily="34" charset="0"/>
              <a:ea typeface="+mn-ea"/>
              <a:cs typeface="Calibri" panose="020F0502020204030204" pitchFamily="34" charset="0"/>
            </a:endParaRPr>
          </a:p>
          <a:p>
            <a:pPr marL="0" indent="0">
              <a:buNone/>
            </a:pPr>
            <a:endParaRPr lang="es-DO" dirty="0"/>
          </a:p>
        </p:txBody>
      </p:sp>
      <p:graphicFrame>
        <p:nvGraphicFramePr>
          <p:cNvPr id="2" name="Tabla 1"/>
          <p:cNvGraphicFramePr>
            <a:graphicFrameLocks noGrp="1"/>
          </p:cNvGraphicFramePr>
          <p:nvPr>
            <p:extLst>
              <p:ext uri="{D42A27DB-BD31-4B8C-83A1-F6EECF244321}">
                <p14:modId xmlns:p14="http://schemas.microsoft.com/office/powerpoint/2010/main" val="3358659867"/>
              </p:ext>
            </p:extLst>
          </p:nvPr>
        </p:nvGraphicFramePr>
        <p:xfrm>
          <a:off x="936091" y="5223839"/>
          <a:ext cx="2022763" cy="370840"/>
        </p:xfrm>
        <a:graphic>
          <a:graphicData uri="http://schemas.openxmlformats.org/drawingml/2006/table">
            <a:tbl>
              <a:tblPr firstRow="1" bandRow="1">
                <a:tableStyleId>{5940675A-B579-460E-94D1-54222C63F5DA}</a:tableStyleId>
              </a:tblPr>
              <a:tblGrid>
                <a:gridCol w="2022763">
                  <a:extLst>
                    <a:ext uri="{9D8B030D-6E8A-4147-A177-3AD203B41FA5}">
                      <a16:colId xmlns:a16="http://schemas.microsoft.com/office/drawing/2014/main" val="3166341206"/>
                    </a:ext>
                  </a:extLst>
                </a:gridCol>
              </a:tblGrid>
              <a:tr h="370840">
                <a:tc>
                  <a:txBody>
                    <a:bodyPr/>
                    <a:lstStyle/>
                    <a:p>
                      <a:pPr algn="l"/>
                      <a:r>
                        <a:rPr lang="es-DO" sz="1400" b="1" dirty="0"/>
                        <a:t>Respuesta correcta</a:t>
                      </a:r>
                      <a:r>
                        <a:rPr lang="es-DO" sz="1400" b="1" baseline="0" dirty="0"/>
                        <a:t> D</a:t>
                      </a:r>
                      <a:endParaRPr lang="es-DO" sz="1400" b="1" dirty="0"/>
                    </a:p>
                  </a:txBody>
                  <a:tcPr/>
                </a:tc>
                <a:extLst>
                  <a:ext uri="{0D108BD9-81ED-4DB2-BD59-A6C34878D82A}">
                    <a16:rowId xmlns:a16="http://schemas.microsoft.com/office/drawing/2014/main" val="4200478249"/>
                  </a:ext>
                </a:extLst>
              </a:tr>
            </a:tbl>
          </a:graphicData>
        </a:graphic>
      </p:graphicFrame>
      <p:sp>
        <p:nvSpPr>
          <p:cNvPr id="3" name="Rectángulo 2"/>
          <p:cNvSpPr/>
          <p:nvPr/>
        </p:nvSpPr>
        <p:spPr>
          <a:xfrm>
            <a:off x="391278" y="1592047"/>
            <a:ext cx="1556195" cy="369332"/>
          </a:xfrm>
          <a:prstGeom prst="rect">
            <a:avLst/>
          </a:prstGeom>
        </p:spPr>
        <p:txBody>
          <a:bodyPr wrap="none">
            <a:spAutoFit/>
          </a:bodyPr>
          <a:lstStyle/>
          <a:p>
            <a:r>
              <a:rPr lang="es-DO" b="1" kern="1200" dirty="0">
                <a:solidFill>
                  <a:sysClr val="windowText" lastClr="000000"/>
                </a:solidFill>
                <a:latin typeface="Calibri Light" panose="020F0302020204030204"/>
              </a:rPr>
              <a:t>Ejemplo ítem 1</a:t>
            </a:r>
            <a:endParaRPr lang="es-DO" dirty="0"/>
          </a:p>
        </p:txBody>
      </p:sp>
    </p:spTree>
    <p:extLst>
      <p:ext uri="{BB962C8B-B14F-4D97-AF65-F5344CB8AC3E}">
        <p14:creationId xmlns:p14="http://schemas.microsoft.com/office/powerpoint/2010/main" val="365559672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txBox="1">
            <a:spLocks/>
          </p:cNvSpPr>
          <p:nvPr/>
        </p:nvSpPr>
        <p:spPr>
          <a:xfrm>
            <a:off x="2402379" y="243972"/>
            <a:ext cx="2061557" cy="55959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DO"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sym typeface="Franklin Gothic Book"/>
              </a:rPr>
              <a:t/>
            </a:r>
            <a:br>
              <a:rPr kumimoji="0" lang="es-DO"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sym typeface="Franklin Gothic Book"/>
              </a:rPr>
            </a:br>
            <a:endParaRPr kumimoji="0" lang="es-DO" sz="2400" b="1" i="0" u="none" strike="noStrike" kern="1200" cap="none" spc="0" normalizeH="0" baseline="0" noProof="0" dirty="0">
              <a:ln>
                <a:noFill/>
              </a:ln>
              <a:solidFill>
                <a:srgbClr val="FF0000"/>
              </a:solidFill>
              <a:effectLst/>
              <a:uLnTx/>
              <a:uFillTx/>
              <a:latin typeface="Calibri Light" panose="020F0302020204030204"/>
              <a:ea typeface="+mj-ea"/>
              <a:cs typeface="+mj-cs"/>
              <a:sym typeface="Franklin Gothic Book"/>
            </a:endParaRPr>
          </a:p>
        </p:txBody>
      </p:sp>
      <p:graphicFrame>
        <p:nvGraphicFramePr>
          <p:cNvPr id="6" name="Tabla 5">
            <a:extLst>
              <a:ext uri="{FF2B5EF4-FFF2-40B4-BE49-F238E27FC236}">
                <a16:creationId xmlns:a16="http://schemas.microsoft.com/office/drawing/2014/main" id="{000A5808-50CD-412E-A849-06694B2EDAC7}"/>
              </a:ext>
            </a:extLst>
          </p:cNvPr>
          <p:cNvGraphicFramePr>
            <a:graphicFrameLocks noGrp="1"/>
          </p:cNvGraphicFramePr>
          <p:nvPr>
            <p:extLst>
              <p:ext uri="{D42A27DB-BD31-4B8C-83A1-F6EECF244321}">
                <p14:modId xmlns:p14="http://schemas.microsoft.com/office/powerpoint/2010/main" val="2836040177"/>
              </p:ext>
            </p:extLst>
          </p:nvPr>
        </p:nvGraphicFramePr>
        <p:xfrm>
          <a:off x="2799470" y="263235"/>
          <a:ext cx="5555672" cy="1584960"/>
        </p:xfrm>
        <a:graphic>
          <a:graphicData uri="http://schemas.openxmlformats.org/drawingml/2006/table">
            <a:tbl>
              <a:tblPr firstRow="1" bandRow="1"/>
              <a:tblGrid>
                <a:gridCol w="1982081">
                  <a:extLst>
                    <a:ext uri="{9D8B030D-6E8A-4147-A177-3AD203B41FA5}">
                      <a16:colId xmlns:a16="http://schemas.microsoft.com/office/drawing/2014/main" val="2719670235"/>
                    </a:ext>
                  </a:extLst>
                </a:gridCol>
                <a:gridCol w="3573591">
                  <a:extLst>
                    <a:ext uri="{9D8B030D-6E8A-4147-A177-3AD203B41FA5}">
                      <a16:colId xmlns:a16="http://schemas.microsoft.com/office/drawing/2014/main" val="1022129546"/>
                    </a:ext>
                  </a:extLst>
                </a:gridCol>
              </a:tblGrid>
              <a:tr h="194656">
                <a:tc gridSpan="2">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600" b="1" u="none" dirty="0"/>
                        <a:t>Información del ítem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s-DO"/>
                    </a:p>
                  </a:txBody>
                  <a:tcPr/>
                </a:tc>
                <a:extLst>
                  <a:ext uri="{0D108BD9-81ED-4DB2-BD59-A6C34878D82A}">
                    <a16:rowId xmlns:a16="http://schemas.microsoft.com/office/drawing/2014/main" val="3104158807"/>
                  </a:ext>
                </a:extLst>
              </a:tr>
              <a:tr h="297286">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b="1" dirty="0"/>
                        <a:t>Área</a:t>
                      </a:r>
                      <a:r>
                        <a:rPr lang="es-DO" sz="1600" b="1" baseline="0" dirty="0"/>
                        <a:t> </a:t>
                      </a:r>
                      <a:endParaRPr lang="es-DO" sz="1600" b="1"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dirty="0">
                          <a:latin typeface="Calibri" panose="020F0502020204030204" pitchFamily="34" charset="0"/>
                          <a:cs typeface="Calibri" panose="020F0502020204030204" pitchFamily="34" charset="0"/>
                        </a:rPr>
                        <a:t>Lengua Española </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44512195"/>
                  </a:ext>
                </a:extLst>
              </a:tr>
              <a:tr h="194656">
                <a:tc>
                  <a:txBody>
                    <a:bodyPr/>
                    <a:lstStyle/>
                    <a:p>
                      <a:pPr algn="l"/>
                      <a:r>
                        <a:rPr lang="es-DO" sz="1600" b="1" dirty="0">
                          <a:latin typeface="Calibri" panose="020F0502020204030204" pitchFamily="34" charset="0"/>
                        </a:rPr>
                        <a:t>Competencia </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dirty="0">
                          <a:latin typeface="Calibri" panose="020F0502020204030204" pitchFamily="34" charset="0"/>
                          <a:cs typeface="Calibri" panose="020F0502020204030204" pitchFamily="34" charset="0"/>
                        </a:rPr>
                        <a:t>Intelectual </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877271"/>
                  </a:ext>
                </a:extLst>
              </a:tr>
              <a:tr h="194656">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b="1" dirty="0"/>
                        <a:t>Indicador del  Contenido</a:t>
                      </a:r>
                      <a:endParaRPr lang="es-DO"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0" i="0" u="none" strike="noStrike" cap="none" spc="0" baseline="0" dirty="0">
                          <a:solidFill>
                            <a:schemeClr val="tx1"/>
                          </a:solidFill>
                          <a:uFillTx/>
                          <a:latin typeface="Calibri" panose="020F0502020204030204" pitchFamily="34" charset="0"/>
                          <a:ea typeface="+mn-ea"/>
                          <a:cs typeface="Calibri" panose="020F0502020204030204" pitchFamily="34" charset="0"/>
                          <a:sym typeface="Franklin Gothic Book"/>
                        </a:rPr>
                        <a:t>3.7. Interpretación de mensajes, informaciones, datos, valores.</a:t>
                      </a:r>
                      <a:endParaRPr lang="es-DO" sz="1600" dirty="0">
                        <a:latin typeface="Calibri" panose="020F0502020204030204" pitchFamily="34" charset="0"/>
                        <a:cs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84399750"/>
                  </a:ext>
                </a:extLst>
              </a:tr>
            </a:tbl>
          </a:graphicData>
        </a:graphic>
      </p:graphicFrame>
      <p:sp>
        <p:nvSpPr>
          <p:cNvPr id="8" name="Marcador de texto 7"/>
          <p:cNvSpPr>
            <a:spLocks noGrp="1"/>
          </p:cNvSpPr>
          <p:nvPr>
            <p:ph type="body" idx="1"/>
          </p:nvPr>
        </p:nvSpPr>
        <p:spPr>
          <a:xfrm>
            <a:off x="637309" y="2380529"/>
            <a:ext cx="8229600" cy="4214236"/>
          </a:xfrm>
        </p:spPr>
        <p:txBody>
          <a:bodyPr/>
          <a:lstStyle/>
          <a:p>
            <a:pPr marL="0" indent="0">
              <a:buNone/>
            </a:pPr>
            <a:r>
              <a:rPr lang="es-DO" sz="2400" b="1" dirty="0">
                <a:latin typeface="Calibri" panose="020F0502020204030204" pitchFamily="34" charset="0"/>
                <a:cs typeface="Calibri" panose="020F0502020204030204" pitchFamily="34" charset="0"/>
              </a:rPr>
              <a:t>2. El texto va dirigido a </a:t>
            </a:r>
            <a:endParaRPr lang="es-DO" sz="2400" dirty="0">
              <a:latin typeface="Calibri" panose="020F0502020204030204" pitchFamily="34" charset="0"/>
              <a:cs typeface="Calibri" panose="020F0502020204030204" pitchFamily="34" charset="0"/>
            </a:endParaRPr>
          </a:p>
          <a:p>
            <a:pPr marL="0" indent="0">
              <a:buNone/>
            </a:pPr>
            <a:r>
              <a:rPr lang="es-DO" sz="2400" dirty="0">
                <a:latin typeface="Calibri" panose="020F0502020204030204" pitchFamily="34" charset="0"/>
                <a:cs typeface="Calibri" panose="020F0502020204030204" pitchFamily="34" charset="0"/>
              </a:rPr>
              <a:t>A) los operarios. </a:t>
            </a:r>
          </a:p>
          <a:p>
            <a:pPr marL="0" indent="0">
              <a:buNone/>
            </a:pPr>
            <a:r>
              <a:rPr lang="es-DO" sz="2400" dirty="0">
                <a:latin typeface="Calibri" panose="020F0502020204030204" pitchFamily="34" charset="0"/>
                <a:cs typeface="Calibri" panose="020F0502020204030204" pitchFamily="34" charset="0"/>
              </a:rPr>
              <a:t>B) los costureros. </a:t>
            </a:r>
          </a:p>
          <a:p>
            <a:pPr marL="0" indent="0">
              <a:buNone/>
            </a:pPr>
            <a:r>
              <a:rPr lang="es-DO" sz="2400" dirty="0">
                <a:latin typeface="Calibri" panose="020F0502020204030204" pitchFamily="34" charset="0"/>
                <a:cs typeface="Calibri" panose="020F0502020204030204" pitchFamily="34" charset="0"/>
              </a:rPr>
              <a:t>C) un público general. </a:t>
            </a:r>
          </a:p>
          <a:p>
            <a:pPr marL="0" indent="0">
              <a:buNone/>
            </a:pPr>
            <a:r>
              <a:rPr lang="es-DO" sz="2400" dirty="0">
                <a:latin typeface="Calibri" panose="020F0502020204030204" pitchFamily="34" charset="0"/>
                <a:cs typeface="Calibri" panose="020F0502020204030204" pitchFamily="34" charset="0"/>
              </a:rPr>
              <a:t>D) un público especializado. </a:t>
            </a:r>
            <a:endParaRPr lang="es-ES_tradnl" sz="2400" kern="1200" dirty="0">
              <a:solidFill>
                <a:prstClr val="black"/>
              </a:solidFill>
              <a:latin typeface="Calibri" panose="020F0502020204030204" pitchFamily="34" charset="0"/>
              <a:ea typeface="+mn-ea"/>
              <a:cs typeface="Calibri" panose="020F0502020204030204" pitchFamily="34" charset="0"/>
            </a:endParaRPr>
          </a:p>
          <a:p>
            <a:pPr marL="0" indent="0">
              <a:buNone/>
            </a:pPr>
            <a:endParaRPr lang="es-ES_tradnl" sz="2800" kern="1200" dirty="0">
              <a:solidFill>
                <a:prstClr val="black"/>
              </a:solidFill>
              <a:latin typeface="Calibri" panose="020F0502020204030204"/>
              <a:ea typeface="+mn-ea"/>
              <a:cs typeface="+mn-cs"/>
            </a:endParaRPr>
          </a:p>
          <a:p>
            <a:pPr marL="0" indent="0">
              <a:buNone/>
            </a:pPr>
            <a:endParaRPr lang="es-DO" dirty="0"/>
          </a:p>
        </p:txBody>
      </p:sp>
      <p:graphicFrame>
        <p:nvGraphicFramePr>
          <p:cNvPr id="2" name="Tabla 1"/>
          <p:cNvGraphicFramePr>
            <a:graphicFrameLocks noGrp="1"/>
          </p:cNvGraphicFramePr>
          <p:nvPr>
            <p:extLst>
              <p:ext uri="{D42A27DB-BD31-4B8C-83A1-F6EECF244321}">
                <p14:modId xmlns:p14="http://schemas.microsoft.com/office/powerpoint/2010/main" val="3314194422"/>
              </p:ext>
            </p:extLst>
          </p:nvPr>
        </p:nvGraphicFramePr>
        <p:xfrm>
          <a:off x="936091" y="5223839"/>
          <a:ext cx="2022763" cy="370840"/>
        </p:xfrm>
        <a:graphic>
          <a:graphicData uri="http://schemas.openxmlformats.org/drawingml/2006/table">
            <a:tbl>
              <a:tblPr firstRow="1" bandRow="1">
                <a:tableStyleId>{5940675A-B579-460E-94D1-54222C63F5DA}</a:tableStyleId>
              </a:tblPr>
              <a:tblGrid>
                <a:gridCol w="2022763">
                  <a:extLst>
                    <a:ext uri="{9D8B030D-6E8A-4147-A177-3AD203B41FA5}">
                      <a16:colId xmlns:a16="http://schemas.microsoft.com/office/drawing/2014/main" val="3166341206"/>
                    </a:ext>
                  </a:extLst>
                </a:gridCol>
              </a:tblGrid>
              <a:tr h="370840">
                <a:tc>
                  <a:txBody>
                    <a:bodyPr/>
                    <a:lstStyle/>
                    <a:p>
                      <a:pPr algn="l"/>
                      <a:r>
                        <a:rPr lang="es-DO" sz="1400" b="1" dirty="0"/>
                        <a:t>Respuesta correcta</a:t>
                      </a:r>
                      <a:r>
                        <a:rPr lang="es-DO" sz="1400" b="1" baseline="0" dirty="0"/>
                        <a:t> C</a:t>
                      </a:r>
                      <a:endParaRPr lang="es-DO" sz="1400" b="1" dirty="0"/>
                    </a:p>
                  </a:txBody>
                  <a:tcPr/>
                </a:tc>
                <a:extLst>
                  <a:ext uri="{0D108BD9-81ED-4DB2-BD59-A6C34878D82A}">
                    <a16:rowId xmlns:a16="http://schemas.microsoft.com/office/drawing/2014/main" val="4200478249"/>
                  </a:ext>
                </a:extLst>
              </a:tr>
            </a:tbl>
          </a:graphicData>
        </a:graphic>
      </p:graphicFrame>
      <p:sp>
        <p:nvSpPr>
          <p:cNvPr id="3" name="Rectángulo 2"/>
          <p:cNvSpPr/>
          <p:nvPr/>
        </p:nvSpPr>
        <p:spPr>
          <a:xfrm>
            <a:off x="391278" y="1592047"/>
            <a:ext cx="1556195" cy="369332"/>
          </a:xfrm>
          <a:prstGeom prst="rect">
            <a:avLst/>
          </a:prstGeom>
        </p:spPr>
        <p:txBody>
          <a:bodyPr wrap="none">
            <a:spAutoFit/>
          </a:bodyPr>
          <a:lstStyle/>
          <a:p>
            <a:r>
              <a:rPr lang="es-DO" b="1" kern="1200" dirty="0">
                <a:solidFill>
                  <a:sysClr val="windowText" lastClr="000000"/>
                </a:solidFill>
                <a:latin typeface="Calibri Light" panose="020F0302020204030204"/>
              </a:rPr>
              <a:t>Ejemplo ítem 2</a:t>
            </a:r>
            <a:endParaRPr lang="es-DO" dirty="0"/>
          </a:p>
        </p:txBody>
      </p:sp>
    </p:spTree>
    <p:extLst>
      <p:ext uri="{BB962C8B-B14F-4D97-AF65-F5344CB8AC3E}">
        <p14:creationId xmlns:p14="http://schemas.microsoft.com/office/powerpoint/2010/main" val="31250392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6044" y="149469"/>
            <a:ext cx="6020755" cy="1084939"/>
          </a:xfrm>
        </p:spPr>
        <p:txBody>
          <a:bodyPr>
            <a:normAutofit/>
          </a:bodyPr>
          <a:lstStyle/>
          <a:p>
            <a:r>
              <a:rPr lang="es-DO" sz="3200" dirty="0"/>
              <a:t>PROPÓSITO</a:t>
            </a:r>
          </a:p>
        </p:txBody>
      </p:sp>
      <p:sp>
        <p:nvSpPr>
          <p:cNvPr id="3" name="Marcador de texto 2"/>
          <p:cNvSpPr>
            <a:spLocks noGrp="1"/>
          </p:cNvSpPr>
          <p:nvPr>
            <p:ph type="body" idx="1"/>
          </p:nvPr>
        </p:nvSpPr>
        <p:spPr>
          <a:xfrm>
            <a:off x="949569" y="1600200"/>
            <a:ext cx="7362092" cy="4525963"/>
          </a:xfrm>
        </p:spPr>
        <p:txBody>
          <a:bodyPr>
            <a:normAutofit/>
          </a:bodyPr>
          <a:lstStyle/>
          <a:p>
            <a:pPr marL="0" indent="0" algn="just">
              <a:buNone/>
            </a:pPr>
            <a:r>
              <a:rPr lang="es-DO" altLang="ko-KR" sz="2800" dirty="0">
                <a:latin typeface="Calibri Light" panose="020F0302020204030204" pitchFamily="34" charset="0"/>
                <a:cs typeface="Arial" pitchFamily="34" charset="0"/>
              </a:rPr>
              <a:t>Compartir con la comunidad educativa, especialmente con los docentes, las características de las Pruebas Nacionales de </a:t>
            </a:r>
            <a:r>
              <a:rPr lang="es-DO" altLang="ko-KR" sz="2800" b="1" dirty="0">
                <a:latin typeface="Calibri Light" panose="020F0302020204030204" pitchFamily="34" charset="0"/>
                <a:cs typeface="Arial" pitchFamily="34" charset="0"/>
              </a:rPr>
              <a:t>Lengua Española 2022 </a:t>
            </a:r>
            <a:r>
              <a:rPr lang="es-DO" altLang="ko-KR" sz="2800" dirty="0">
                <a:latin typeface="Calibri Light" panose="020F0302020204030204" pitchFamily="34" charset="0"/>
                <a:cs typeface="Arial" pitchFamily="34" charset="0"/>
              </a:rPr>
              <a:t>para que, antes de su </a:t>
            </a:r>
            <a:r>
              <a:rPr lang="es-DO" altLang="ko-KR" sz="2800" dirty="0" smtClean="0">
                <a:latin typeface="Calibri Light" panose="020F0302020204030204" pitchFamily="34" charset="0"/>
                <a:cs typeface="Arial" pitchFamily="34" charset="0"/>
              </a:rPr>
              <a:t>aplicación </a:t>
            </a:r>
            <a:r>
              <a:rPr lang="es-DO" altLang="ko-KR" sz="2800" dirty="0">
                <a:latin typeface="Calibri Light" panose="020F0302020204030204" pitchFamily="34" charset="0"/>
                <a:cs typeface="Arial" pitchFamily="34" charset="0"/>
              </a:rPr>
              <a:t>estén familiarizados </a:t>
            </a:r>
            <a:r>
              <a:rPr lang="es-DO" altLang="ko-KR" sz="2800" dirty="0">
                <a:latin typeface="Calibri Light" panose="020F0302020204030204" pitchFamily="34" charset="0"/>
                <a:cs typeface="Calibri Light" panose="020F0302020204030204" pitchFamily="34" charset="0"/>
              </a:rPr>
              <a:t>con las pruebas y los ajustes que estas presentan de modo que el proceso de evaluación sea más justo.</a:t>
            </a:r>
          </a:p>
          <a:p>
            <a:pPr marL="0" indent="0" algn="just">
              <a:buNone/>
            </a:pPr>
            <a:endParaRPr lang="es-DO" sz="2800" dirty="0">
              <a:latin typeface="Calibrí light"/>
            </a:endParaRPr>
          </a:p>
        </p:txBody>
      </p:sp>
    </p:spTree>
    <p:extLst>
      <p:ext uri="{BB962C8B-B14F-4D97-AF65-F5344CB8AC3E}">
        <p14:creationId xmlns:p14="http://schemas.microsoft.com/office/powerpoint/2010/main" val="268584383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txBox="1">
            <a:spLocks/>
          </p:cNvSpPr>
          <p:nvPr/>
        </p:nvSpPr>
        <p:spPr>
          <a:xfrm>
            <a:off x="2402379" y="243972"/>
            <a:ext cx="2061557" cy="55959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DO"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sym typeface="Franklin Gothic Book"/>
              </a:rPr>
              <a:t/>
            </a:r>
            <a:br>
              <a:rPr kumimoji="0" lang="es-DO"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sym typeface="Franklin Gothic Book"/>
              </a:rPr>
            </a:br>
            <a:endParaRPr kumimoji="0" lang="es-DO" sz="2400" b="1" i="0" u="none" strike="noStrike" kern="1200" cap="none" spc="0" normalizeH="0" baseline="0" noProof="0" dirty="0">
              <a:ln>
                <a:noFill/>
              </a:ln>
              <a:solidFill>
                <a:srgbClr val="FF0000"/>
              </a:solidFill>
              <a:effectLst/>
              <a:uLnTx/>
              <a:uFillTx/>
              <a:latin typeface="Calibri Light" panose="020F0302020204030204"/>
              <a:ea typeface="+mj-ea"/>
              <a:cs typeface="+mj-cs"/>
              <a:sym typeface="Franklin Gothic Book"/>
            </a:endParaRPr>
          </a:p>
        </p:txBody>
      </p:sp>
      <p:graphicFrame>
        <p:nvGraphicFramePr>
          <p:cNvPr id="6" name="Tabla 5">
            <a:extLst>
              <a:ext uri="{FF2B5EF4-FFF2-40B4-BE49-F238E27FC236}">
                <a16:creationId xmlns:a16="http://schemas.microsoft.com/office/drawing/2014/main" id="{000A5808-50CD-412E-A849-06694B2EDAC7}"/>
              </a:ext>
            </a:extLst>
          </p:cNvPr>
          <p:cNvGraphicFramePr>
            <a:graphicFrameLocks noGrp="1"/>
          </p:cNvGraphicFramePr>
          <p:nvPr>
            <p:extLst>
              <p:ext uri="{D42A27DB-BD31-4B8C-83A1-F6EECF244321}">
                <p14:modId xmlns:p14="http://schemas.microsoft.com/office/powerpoint/2010/main" val="2226513111"/>
              </p:ext>
            </p:extLst>
          </p:nvPr>
        </p:nvGraphicFramePr>
        <p:xfrm>
          <a:off x="2799470" y="263235"/>
          <a:ext cx="5555672" cy="1584960"/>
        </p:xfrm>
        <a:graphic>
          <a:graphicData uri="http://schemas.openxmlformats.org/drawingml/2006/table">
            <a:tbl>
              <a:tblPr firstRow="1" bandRow="1"/>
              <a:tblGrid>
                <a:gridCol w="1982081">
                  <a:extLst>
                    <a:ext uri="{9D8B030D-6E8A-4147-A177-3AD203B41FA5}">
                      <a16:colId xmlns:a16="http://schemas.microsoft.com/office/drawing/2014/main" val="2719670235"/>
                    </a:ext>
                  </a:extLst>
                </a:gridCol>
                <a:gridCol w="3573591">
                  <a:extLst>
                    <a:ext uri="{9D8B030D-6E8A-4147-A177-3AD203B41FA5}">
                      <a16:colId xmlns:a16="http://schemas.microsoft.com/office/drawing/2014/main" val="1022129546"/>
                    </a:ext>
                  </a:extLst>
                </a:gridCol>
              </a:tblGrid>
              <a:tr h="194656">
                <a:tc gridSpan="2">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600" b="1" u="none" dirty="0"/>
                        <a:t>Información del ítem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s-DO"/>
                    </a:p>
                  </a:txBody>
                  <a:tcPr/>
                </a:tc>
                <a:extLst>
                  <a:ext uri="{0D108BD9-81ED-4DB2-BD59-A6C34878D82A}">
                    <a16:rowId xmlns:a16="http://schemas.microsoft.com/office/drawing/2014/main" val="3104158807"/>
                  </a:ext>
                </a:extLst>
              </a:tr>
              <a:tr h="297286">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b="1" dirty="0"/>
                        <a:t>Área</a:t>
                      </a:r>
                      <a:r>
                        <a:rPr lang="es-DO" sz="1600" b="1" baseline="0" dirty="0"/>
                        <a:t> </a:t>
                      </a:r>
                      <a:endParaRPr lang="es-DO" sz="1600" b="1"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dirty="0">
                          <a:latin typeface="Calibri" panose="020F0502020204030204" pitchFamily="34" charset="0"/>
                          <a:cs typeface="Calibri" panose="020F0502020204030204" pitchFamily="34" charset="0"/>
                        </a:rPr>
                        <a:t>Lengua Española </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44512195"/>
                  </a:ext>
                </a:extLst>
              </a:tr>
              <a:tr h="194656">
                <a:tc>
                  <a:txBody>
                    <a:bodyPr/>
                    <a:lstStyle/>
                    <a:p>
                      <a:pPr algn="l"/>
                      <a:r>
                        <a:rPr lang="es-DO" sz="1600" b="1" dirty="0">
                          <a:latin typeface="Calibri" panose="020F0502020204030204" pitchFamily="34" charset="0"/>
                        </a:rPr>
                        <a:t>Competencia </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dirty="0">
                          <a:latin typeface="Calibri" panose="020F0502020204030204" pitchFamily="34" charset="0"/>
                          <a:cs typeface="Calibri" panose="020F0502020204030204" pitchFamily="34" charset="0"/>
                        </a:rPr>
                        <a:t>Lingüística </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877271"/>
                  </a:ext>
                </a:extLst>
              </a:tr>
              <a:tr h="0">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b="1" dirty="0"/>
                        <a:t>Indicador del  Contenido</a:t>
                      </a:r>
                      <a:endParaRPr lang="es-DO"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0" i="0" u="none" strike="noStrike" cap="none" spc="0" baseline="0" dirty="0">
                          <a:solidFill>
                            <a:schemeClr val="tx1"/>
                          </a:solidFill>
                          <a:uFillTx/>
                          <a:latin typeface="Calibri" panose="020F0502020204030204" pitchFamily="34" charset="0"/>
                          <a:ea typeface="+mn-ea"/>
                          <a:cs typeface="Calibri" panose="020F0502020204030204" pitchFamily="34" charset="0"/>
                          <a:sym typeface="Franklin Gothic Book"/>
                        </a:rPr>
                        <a:t>2.5. La sílaba. Tipos de palabras según número de sílabas.</a:t>
                      </a:r>
                      <a:endParaRPr lang="es-DO" sz="1600" dirty="0">
                        <a:latin typeface="Calibri" panose="020F0502020204030204" pitchFamily="34" charset="0"/>
                        <a:cs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84399750"/>
                  </a:ext>
                </a:extLst>
              </a:tr>
            </a:tbl>
          </a:graphicData>
        </a:graphic>
      </p:graphicFrame>
      <p:sp>
        <p:nvSpPr>
          <p:cNvPr id="8" name="Marcador de texto 7"/>
          <p:cNvSpPr>
            <a:spLocks noGrp="1"/>
          </p:cNvSpPr>
          <p:nvPr>
            <p:ph type="body" idx="1"/>
          </p:nvPr>
        </p:nvSpPr>
        <p:spPr>
          <a:xfrm>
            <a:off x="637309" y="2380529"/>
            <a:ext cx="8229600" cy="4214236"/>
          </a:xfrm>
        </p:spPr>
        <p:txBody>
          <a:bodyPr/>
          <a:lstStyle/>
          <a:p>
            <a:pPr marL="0" indent="0">
              <a:buNone/>
            </a:pPr>
            <a:r>
              <a:rPr lang="es-DO" sz="2400" b="1" dirty="0">
                <a:latin typeface="Calibri" panose="020F0502020204030204" pitchFamily="34" charset="0"/>
                <a:cs typeface="Calibri" panose="020F0502020204030204" pitchFamily="34" charset="0"/>
              </a:rPr>
              <a:t>3. ¿Cuál </a:t>
            </a:r>
            <a:r>
              <a:rPr lang="es-DO" sz="2400" b="1" dirty="0" smtClean="0">
                <a:latin typeface="Calibri" panose="020F0502020204030204" pitchFamily="34" charset="0"/>
                <a:cs typeface="Calibri" panose="020F0502020204030204" pitchFamily="34" charset="0"/>
              </a:rPr>
              <a:t>de estas opciones contiene </a:t>
            </a:r>
            <a:r>
              <a:rPr lang="es-DO" sz="2400" b="1" dirty="0">
                <a:latin typeface="Calibri" panose="020F0502020204030204" pitchFamily="34" charset="0"/>
                <a:cs typeface="Calibri" panose="020F0502020204030204" pitchFamily="34" charset="0"/>
              </a:rPr>
              <a:t>una palabra trisílaba?  </a:t>
            </a:r>
            <a:endParaRPr lang="es-DO" sz="2400" dirty="0">
              <a:latin typeface="Calibri" panose="020F0502020204030204" pitchFamily="34" charset="0"/>
              <a:cs typeface="Calibri" panose="020F0502020204030204" pitchFamily="34" charset="0"/>
            </a:endParaRPr>
          </a:p>
          <a:p>
            <a:pPr marL="0" indent="0">
              <a:buNone/>
            </a:pPr>
            <a:r>
              <a:rPr lang="es-DO" sz="2400" dirty="0">
                <a:latin typeface="Calibri" panose="020F0502020204030204" pitchFamily="34" charset="0"/>
                <a:cs typeface="Calibri" panose="020F0502020204030204" pitchFamily="34" charset="0"/>
              </a:rPr>
              <a:t>A) Franca. </a:t>
            </a:r>
          </a:p>
          <a:p>
            <a:pPr marL="0" indent="0">
              <a:buNone/>
            </a:pPr>
            <a:r>
              <a:rPr lang="es-DO" sz="2400" dirty="0">
                <a:latin typeface="Calibri" panose="020F0502020204030204" pitchFamily="34" charset="0"/>
                <a:cs typeface="Calibri" panose="020F0502020204030204" pitchFamily="34" charset="0"/>
              </a:rPr>
              <a:t>B) Textiles. </a:t>
            </a:r>
          </a:p>
          <a:p>
            <a:pPr marL="0" indent="0">
              <a:buNone/>
            </a:pPr>
            <a:r>
              <a:rPr lang="es-DO" sz="2400" dirty="0">
                <a:latin typeface="Calibri" panose="020F0502020204030204" pitchFamily="34" charset="0"/>
                <a:cs typeface="Calibri" panose="020F0502020204030204" pitchFamily="34" charset="0"/>
              </a:rPr>
              <a:t>C) Beneficios. </a:t>
            </a:r>
            <a:endParaRPr lang="es-ES_tradnl" sz="2400" kern="1200" dirty="0">
              <a:solidFill>
                <a:prstClr val="black"/>
              </a:solidFill>
              <a:latin typeface="Calibri" panose="020F0502020204030204" pitchFamily="34" charset="0"/>
              <a:ea typeface="+mn-ea"/>
              <a:cs typeface="Calibri" panose="020F0502020204030204" pitchFamily="34" charset="0"/>
            </a:endParaRPr>
          </a:p>
          <a:p>
            <a:pPr marL="0" indent="0">
              <a:buNone/>
            </a:pPr>
            <a:r>
              <a:rPr lang="es-DO" sz="2400" dirty="0">
                <a:latin typeface="Calibri" panose="020F0502020204030204" pitchFamily="34" charset="0"/>
                <a:cs typeface="Calibri" panose="020F0502020204030204" pitchFamily="34" charset="0"/>
              </a:rPr>
              <a:t>D) Experiencia. </a:t>
            </a:r>
          </a:p>
          <a:p>
            <a:pPr marL="0" indent="0">
              <a:buNone/>
            </a:pPr>
            <a:endParaRPr lang="es-ES_tradnl" sz="2800" kern="1200" dirty="0">
              <a:solidFill>
                <a:prstClr val="black"/>
              </a:solidFill>
              <a:latin typeface="Calibri" panose="020F0502020204030204"/>
              <a:ea typeface="+mn-ea"/>
              <a:cs typeface="+mn-cs"/>
            </a:endParaRPr>
          </a:p>
          <a:p>
            <a:pPr marL="0" indent="0">
              <a:buNone/>
            </a:pPr>
            <a:endParaRPr lang="es-DO" dirty="0"/>
          </a:p>
        </p:txBody>
      </p:sp>
      <p:graphicFrame>
        <p:nvGraphicFramePr>
          <p:cNvPr id="2" name="Tabla 1"/>
          <p:cNvGraphicFramePr>
            <a:graphicFrameLocks noGrp="1"/>
          </p:cNvGraphicFramePr>
          <p:nvPr>
            <p:extLst>
              <p:ext uri="{D42A27DB-BD31-4B8C-83A1-F6EECF244321}">
                <p14:modId xmlns:p14="http://schemas.microsoft.com/office/powerpoint/2010/main" val="878808098"/>
              </p:ext>
            </p:extLst>
          </p:nvPr>
        </p:nvGraphicFramePr>
        <p:xfrm>
          <a:off x="936091" y="5223839"/>
          <a:ext cx="2022763" cy="370840"/>
        </p:xfrm>
        <a:graphic>
          <a:graphicData uri="http://schemas.openxmlformats.org/drawingml/2006/table">
            <a:tbl>
              <a:tblPr firstRow="1" bandRow="1">
                <a:tableStyleId>{5940675A-B579-460E-94D1-54222C63F5DA}</a:tableStyleId>
              </a:tblPr>
              <a:tblGrid>
                <a:gridCol w="2022763">
                  <a:extLst>
                    <a:ext uri="{9D8B030D-6E8A-4147-A177-3AD203B41FA5}">
                      <a16:colId xmlns:a16="http://schemas.microsoft.com/office/drawing/2014/main" val="3166341206"/>
                    </a:ext>
                  </a:extLst>
                </a:gridCol>
              </a:tblGrid>
              <a:tr h="370840">
                <a:tc>
                  <a:txBody>
                    <a:bodyPr/>
                    <a:lstStyle/>
                    <a:p>
                      <a:pPr algn="l"/>
                      <a:r>
                        <a:rPr lang="es-DO" sz="1400" b="1" dirty="0"/>
                        <a:t>Respuesta correcta</a:t>
                      </a:r>
                      <a:r>
                        <a:rPr lang="es-DO" sz="1400" b="1" baseline="0" dirty="0"/>
                        <a:t> B</a:t>
                      </a:r>
                      <a:endParaRPr lang="es-DO" sz="1400" b="1" dirty="0"/>
                    </a:p>
                  </a:txBody>
                  <a:tcPr/>
                </a:tc>
                <a:extLst>
                  <a:ext uri="{0D108BD9-81ED-4DB2-BD59-A6C34878D82A}">
                    <a16:rowId xmlns:a16="http://schemas.microsoft.com/office/drawing/2014/main" val="4200478249"/>
                  </a:ext>
                </a:extLst>
              </a:tr>
            </a:tbl>
          </a:graphicData>
        </a:graphic>
      </p:graphicFrame>
      <p:sp>
        <p:nvSpPr>
          <p:cNvPr id="3" name="Rectángulo 2"/>
          <p:cNvSpPr/>
          <p:nvPr/>
        </p:nvSpPr>
        <p:spPr>
          <a:xfrm>
            <a:off x="391278" y="1592047"/>
            <a:ext cx="1556195" cy="369332"/>
          </a:xfrm>
          <a:prstGeom prst="rect">
            <a:avLst/>
          </a:prstGeom>
        </p:spPr>
        <p:txBody>
          <a:bodyPr wrap="none">
            <a:spAutoFit/>
          </a:bodyPr>
          <a:lstStyle/>
          <a:p>
            <a:r>
              <a:rPr lang="es-DO" b="1" kern="1200" dirty="0">
                <a:solidFill>
                  <a:sysClr val="windowText" lastClr="000000"/>
                </a:solidFill>
                <a:latin typeface="Calibri Light" panose="020F0302020204030204"/>
              </a:rPr>
              <a:t>Ejemplo ítem 3</a:t>
            </a:r>
            <a:endParaRPr lang="es-DO" dirty="0"/>
          </a:p>
        </p:txBody>
      </p:sp>
    </p:spTree>
    <p:extLst>
      <p:ext uri="{BB962C8B-B14F-4D97-AF65-F5344CB8AC3E}">
        <p14:creationId xmlns:p14="http://schemas.microsoft.com/office/powerpoint/2010/main" val="178129857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p:nvPr/>
        </p:nvSpPr>
        <p:spPr>
          <a:xfrm>
            <a:off x="766973" y="1734337"/>
            <a:ext cx="7314390" cy="45719"/>
          </a:xfrm>
          <a:prstGeom prst="rect">
            <a:avLst/>
          </a:prstGeom>
          <a:solidFill>
            <a:schemeClr val="accent5">
              <a:lumMod val="7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srgbClr val="FFFFFF"/>
              </a:solidFill>
              <a:effectLst/>
              <a:uLnTx/>
              <a:uFillTx/>
              <a:latin typeface="Helvetica"/>
              <a:ea typeface="맑은 고딕" panose="020B0503020000020004" pitchFamily="34" charset="-127"/>
              <a:cs typeface="Helvetica"/>
              <a:sym typeface="Franklin Gothic Book"/>
            </a:endParaRPr>
          </a:p>
        </p:txBody>
      </p:sp>
      <p:sp>
        <p:nvSpPr>
          <p:cNvPr id="5" name="Rectángulo 4"/>
          <p:cNvSpPr/>
          <p:nvPr/>
        </p:nvSpPr>
        <p:spPr>
          <a:xfrm>
            <a:off x="719503" y="2098531"/>
            <a:ext cx="7409330" cy="954107"/>
          </a:xfrm>
          <a:prstGeom prst="rect">
            <a:avLst/>
          </a:prstGeom>
        </p:spPr>
        <p:txBody>
          <a:bodyPr wrap="square">
            <a:spAutoFit/>
          </a:bodyPr>
          <a:lstStyle/>
          <a:p>
            <a:pPr lvl="0" algn="ctr">
              <a:defRPr/>
            </a:pPr>
            <a:r>
              <a:rPr lang="es-DO" altLang="ko-KR" sz="2800" b="1" dirty="0">
                <a:solidFill>
                  <a:srgbClr val="002060"/>
                </a:solidFill>
                <a:latin typeface="Lato Black" panose="020B0604020202020204" charset="0"/>
                <a:ea typeface="Lato Black" panose="020B0604020202020204" charset="0"/>
                <a:cs typeface="Lato Black" panose="020B0604020202020204" charset="0"/>
                <a:sym typeface="Franklin Gothic Medium"/>
              </a:rPr>
              <a:t>Ejemplos de ítems (preguntas) de Lengua Española para Media- Secundaria</a:t>
            </a:r>
            <a:endParaRPr lang="en-US" altLang="ko-KR" sz="2800" b="1" dirty="0">
              <a:solidFill>
                <a:srgbClr val="002060"/>
              </a:solidFill>
              <a:latin typeface="Lato Black" panose="020B0604020202020204" charset="0"/>
              <a:ea typeface="Lato Black" panose="020B0604020202020204" charset="0"/>
              <a:cs typeface="Lato Black" panose="020B0604020202020204" charset="0"/>
            </a:endParaRPr>
          </a:p>
        </p:txBody>
      </p:sp>
      <p:sp>
        <p:nvSpPr>
          <p:cNvPr id="6" name="Rectangle 14"/>
          <p:cNvSpPr/>
          <p:nvPr/>
        </p:nvSpPr>
        <p:spPr>
          <a:xfrm>
            <a:off x="902366" y="3401292"/>
            <a:ext cx="7314390" cy="105715"/>
          </a:xfrm>
          <a:prstGeom prst="rect">
            <a:avLst/>
          </a:prstGeom>
          <a:solidFill>
            <a:schemeClr val="accent5">
              <a:lumMod val="7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srgbClr val="FFFFFF"/>
              </a:solidFill>
              <a:effectLst/>
              <a:uLnTx/>
              <a:uFillTx/>
              <a:latin typeface="Helvetica"/>
              <a:ea typeface="맑은 고딕" panose="020B0503020000020004" pitchFamily="34" charset="-127"/>
              <a:cs typeface="Helvetica"/>
              <a:sym typeface="Franklin Gothic Book"/>
            </a:endParaRPr>
          </a:p>
        </p:txBody>
      </p:sp>
      <p:pic>
        <p:nvPicPr>
          <p:cNvPr id="7" name="Imagen 6">
            <a:extLst>
              <a:ext uri="{FF2B5EF4-FFF2-40B4-BE49-F238E27FC236}">
                <a16:creationId xmlns:a16="http://schemas.microsoft.com/office/drawing/2014/main" id="{CD5419E4-C883-4220-83A6-38819C41BADE}"/>
              </a:ext>
            </a:extLst>
          </p:cNvPr>
          <p:cNvPicPr>
            <a:picLocks noChangeAspect="1"/>
          </p:cNvPicPr>
          <p:nvPr/>
        </p:nvPicPr>
        <p:blipFill rotWithShape="1">
          <a:blip r:embed="rId2"/>
          <a:srcRect r="42615"/>
          <a:stretch/>
        </p:blipFill>
        <p:spPr>
          <a:xfrm>
            <a:off x="6986069" y="44710"/>
            <a:ext cx="1753484" cy="1599452"/>
          </a:xfrm>
          <a:prstGeom prst="rect">
            <a:avLst/>
          </a:prstGeom>
        </p:spPr>
      </p:pic>
    </p:spTree>
    <p:extLst>
      <p:ext uri="{BB962C8B-B14F-4D97-AF65-F5344CB8AC3E}">
        <p14:creationId xmlns:p14="http://schemas.microsoft.com/office/powerpoint/2010/main" val="5530974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7B2A898C-7417-4518-8EF8-55BA2EB08E95}"/>
              </a:ext>
            </a:extLst>
          </p:cNvPr>
          <p:cNvGraphicFramePr>
            <a:graphicFrameLocks noGrp="1"/>
          </p:cNvGraphicFramePr>
          <p:nvPr>
            <p:extLst>
              <p:ext uri="{D42A27DB-BD31-4B8C-83A1-F6EECF244321}">
                <p14:modId xmlns:p14="http://schemas.microsoft.com/office/powerpoint/2010/main" val="1250712066"/>
              </p:ext>
            </p:extLst>
          </p:nvPr>
        </p:nvGraphicFramePr>
        <p:xfrm>
          <a:off x="2588456" y="647114"/>
          <a:ext cx="5106572" cy="379740"/>
        </p:xfrm>
        <a:graphic>
          <a:graphicData uri="http://schemas.openxmlformats.org/drawingml/2006/table">
            <a:tbl>
              <a:tblPr firstRow="1" bandRow="1">
                <a:tableStyleId>{5940675A-B579-460E-94D1-54222C63F5DA}</a:tableStyleId>
              </a:tblPr>
              <a:tblGrid>
                <a:gridCol w="5106572">
                  <a:extLst>
                    <a:ext uri="{9D8B030D-6E8A-4147-A177-3AD203B41FA5}">
                      <a16:colId xmlns:a16="http://schemas.microsoft.com/office/drawing/2014/main" val="3166341206"/>
                    </a:ext>
                  </a:extLst>
                </a:gridCol>
              </a:tblGrid>
              <a:tr h="379740">
                <a:tc>
                  <a:txBody>
                    <a:bodyPr/>
                    <a:lstStyle/>
                    <a:p>
                      <a:pPr algn="l"/>
                      <a:r>
                        <a:rPr lang="es-DO" sz="1400" b="1" dirty="0"/>
                        <a:t>Lee el siguiente texto y responde los ejemplos 1 y 2.  </a:t>
                      </a:r>
                    </a:p>
                  </a:txBody>
                  <a:tcPr/>
                </a:tc>
                <a:extLst>
                  <a:ext uri="{0D108BD9-81ED-4DB2-BD59-A6C34878D82A}">
                    <a16:rowId xmlns:a16="http://schemas.microsoft.com/office/drawing/2014/main" val="4200478249"/>
                  </a:ext>
                </a:extLst>
              </a:tr>
            </a:tbl>
          </a:graphicData>
        </a:graphic>
      </p:graphicFrame>
      <p:pic>
        <p:nvPicPr>
          <p:cNvPr id="5" name="Imagen 4">
            <a:extLst>
              <a:ext uri="{FF2B5EF4-FFF2-40B4-BE49-F238E27FC236}">
                <a16:creationId xmlns:a16="http://schemas.microsoft.com/office/drawing/2014/main" id="{BEB0D042-E467-4255-A21A-EF0AF9B3DF0F}"/>
              </a:ext>
            </a:extLst>
          </p:cNvPr>
          <p:cNvPicPr>
            <a:picLocks noChangeAspect="1"/>
          </p:cNvPicPr>
          <p:nvPr/>
        </p:nvPicPr>
        <p:blipFill rotWithShape="1">
          <a:blip r:embed="rId2"/>
          <a:srcRect l="2438"/>
          <a:stretch/>
        </p:blipFill>
        <p:spPr>
          <a:xfrm>
            <a:off x="1350498" y="1328696"/>
            <a:ext cx="6822831" cy="5529304"/>
          </a:xfrm>
          <a:prstGeom prst="rect">
            <a:avLst/>
          </a:prstGeom>
        </p:spPr>
      </p:pic>
    </p:spTree>
    <p:extLst>
      <p:ext uri="{BB962C8B-B14F-4D97-AF65-F5344CB8AC3E}">
        <p14:creationId xmlns:p14="http://schemas.microsoft.com/office/powerpoint/2010/main" val="248779257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txBox="1">
            <a:spLocks/>
          </p:cNvSpPr>
          <p:nvPr/>
        </p:nvSpPr>
        <p:spPr>
          <a:xfrm>
            <a:off x="2402379" y="243972"/>
            <a:ext cx="2061557" cy="55959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DO"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sym typeface="Franklin Gothic Book"/>
              </a:rPr>
              <a:t/>
            </a:r>
            <a:br>
              <a:rPr kumimoji="0" lang="es-DO"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sym typeface="Franklin Gothic Book"/>
              </a:rPr>
            </a:br>
            <a:endParaRPr kumimoji="0" lang="es-DO" sz="2400" b="1" i="0" u="none" strike="noStrike" kern="1200" cap="none" spc="0" normalizeH="0" baseline="0" noProof="0" dirty="0">
              <a:ln>
                <a:noFill/>
              </a:ln>
              <a:solidFill>
                <a:srgbClr val="FF0000"/>
              </a:solidFill>
              <a:effectLst/>
              <a:uLnTx/>
              <a:uFillTx/>
              <a:latin typeface="Calibri Light" panose="020F0302020204030204"/>
              <a:ea typeface="+mj-ea"/>
              <a:cs typeface="+mj-cs"/>
              <a:sym typeface="Franklin Gothic Book"/>
            </a:endParaRPr>
          </a:p>
        </p:txBody>
      </p:sp>
      <p:graphicFrame>
        <p:nvGraphicFramePr>
          <p:cNvPr id="6" name="Tabla 5">
            <a:extLst>
              <a:ext uri="{FF2B5EF4-FFF2-40B4-BE49-F238E27FC236}">
                <a16:creationId xmlns:a16="http://schemas.microsoft.com/office/drawing/2014/main" id="{000A5808-50CD-412E-A849-06694B2EDAC7}"/>
              </a:ext>
            </a:extLst>
          </p:cNvPr>
          <p:cNvGraphicFramePr>
            <a:graphicFrameLocks noGrp="1"/>
          </p:cNvGraphicFramePr>
          <p:nvPr>
            <p:extLst>
              <p:ext uri="{D42A27DB-BD31-4B8C-83A1-F6EECF244321}">
                <p14:modId xmlns:p14="http://schemas.microsoft.com/office/powerpoint/2010/main" val="149819223"/>
              </p:ext>
            </p:extLst>
          </p:nvPr>
        </p:nvGraphicFramePr>
        <p:xfrm>
          <a:off x="2959490" y="338159"/>
          <a:ext cx="5555672" cy="1584960"/>
        </p:xfrm>
        <a:graphic>
          <a:graphicData uri="http://schemas.openxmlformats.org/drawingml/2006/table">
            <a:tbl>
              <a:tblPr firstRow="1" bandRow="1"/>
              <a:tblGrid>
                <a:gridCol w="1982081">
                  <a:extLst>
                    <a:ext uri="{9D8B030D-6E8A-4147-A177-3AD203B41FA5}">
                      <a16:colId xmlns:a16="http://schemas.microsoft.com/office/drawing/2014/main" val="2719670235"/>
                    </a:ext>
                  </a:extLst>
                </a:gridCol>
                <a:gridCol w="3573591">
                  <a:extLst>
                    <a:ext uri="{9D8B030D-6E8A-4147-A177-3AD203B41FA5}">
                      <a16:colId xmlns:a16="http://schemas.microsoft.com/office/drawing/2014/main" val="1022129546"/>
                    </a:ext>
                  </a:extLst>
                </a:gridCol>
              </a:tblGrid>
              <a:tr h="194656">
                <a:tc gridSpan="2">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600" b="1" u="none" dirty="0"/>
                        <a:t>Información del ítem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s-DO"/>
                    </a:p>
                  </a:txBody>
                  <a:tcPr/>
                </a:tc>
                <a:extLst>
                  <a:ext uri="{0D108BD9-81ED-4DB2-BD59-A6C34878D82A}">
                    <a16:rowId xmlns:a16="http://schemas.microsoft.com/office/drawing/2014/main" val="3104158807"/>
                  </a:ext>
                </a:extLst>
              </a:tr>
              <a:tr h="297286">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b="1" dirty="0"/>
                        <a:t>Área</a:t>
                      </a:r>
                      <a:r>
                        <a:rPr lang="es-DO" sz="1600" b="1" baseline="0" dirty="0"/>
                        <a:t> </a:t>
                      </a:r>
                      <a:endParaRPr lang="es-DO" sz="1600" b="1"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dirty="0">
                          <a:latin typeface="Calibri" panose="020F0502020204030204" pitchFamily="34" charset="0"/>
                          <a:cs typeface="Calibri" panose="020F0502020204030204" pitchFamily="34" charset="0"/>
                        </a:rPr>
                        <a:t>Lengua Española </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44512195"/>
                  </a:ext>
                </a:extLst>
              </a:tr>
              <a:tr h="194656">
                <a:tc>
                  <a:txBody>
                    <a:bodyPr/>
                    <a:lstStyle/>
                    <a:p>
                      <a:pPr algn="l"/>
                      <a:r>
                        <a:rPr lang="es-DO" sz="1600" b="1" dirty="0">
                          <a:latin typeface="Calibri" panose="020F0502020204030204" pitchFamily="34" charset="0"/>
                        </a:rPr>
                        <a:t>Competencia </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dirty="0">
                          <a:latin typeface="Calibri" panose="020F0502020204030204" pitchFamily="34" charset="0"/>
                          <a:cs typeface="Calibri" panose="020F0502020204030204" pitchFamily="34" charset="0"/>
                        </a:rPr>
                        <a:t>Comunicativa </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877271"/>
                  </a:ext>
                </a:extLst>
              </a:tr>
              <a:tr h="194656">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b="1" dirty="0"/>
                        <a:t>Indicador del  Contenido</a:t>
                      </a:r>
                      <a:endParaRPr lang="es-DO"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0" i="0" u="none" strike="noStrike" cap="none" spc="0" baseline="0" dirty="0">
                          <a:solidFill>
                            <a:schemeClr val="tx1"/>
                          </a:solidFill>
                          <a:uFillTx/>
                          <a:latin typeface="Calibri" panose="020F0502020204030204" pitchFamily="34" charset="0"/>
                          <a:ea typeface="+mn-ea"/>
                          <a:cs typeface="Calibri" panose="020F0502020204030204" pitchFamily="34" charset="0"/>
                          <a:sym typeface="Franklin Gothic Book"/>
                        </a:rPr>
                        <a:t>1.2.5. Argumentar</a:t>
                      </a:r>
                      <a:endParaRPr lang="es-DO" sz="1600" dirty="0">
                        <a:latin typeface="Calibri" panose="020F0502020204030204" pitchFamily="34" charset="0"/>
                        <a:cs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84399750"/>
                  </a:ext>
                </a:extLst>
              </a:tr>
            </a:tbl>
          </a:graphicData>
        </a:graphic>
      </p:graphicFrame>
      <p:sp>
        <p:nvSpPr>
          <p:cNvPr id="8" name="Marcador de texto 7"/>
          <p:cNvSpPr>
            <a:spLocks noGrp="1"/>
          </p:cNvSpPr>
          <p:nvPr>
            <p:ph type="body" idx="1"/>
          </p:nvPr>
        </p:nvSpPr>
        <p:spPr>
          <a:xfrm>
            <a:off x="637308" y="2380528"/>
            <a:ext cx="7464615" cy="3842611"/>
          </a:xfrm>
        </p:spPr>
        <p:txBody>
          <a:bodyPr>
            <a:normAutofit/>
          </a:bodyPr>
          <a:lstStyle/>
          <a:p>
            <a:pPr marL="0" indent="0">
              <a:buNone/>
            </a:pPr>
            <a:endParaRPr lang="es-DO" sz="1800" dirty="0">
              <a:latin typeface="Calibri" panose="020F0502020204030204" pitchFamily="34" charset="0"/>
              <a:cs typeface="Calibri" panose="020F0502020204030204" pitchFamily="34" charset="0"/>
            </a:endParaRPr>
          </a:p>
          <a:p>
            <a:pPr marL="0" indent="0">
              <a:buNone/>
            </a:pPr>
            <a:r>
              <a:rPr lang="es-DO" sz="1800" b="1" dirty="0">
                <a:latin typeface="Calibri" panose="020F0502020204030204" pitchFamily="34" charset="0"/>
                <a:cs typeface="Calibri" panose="020F0502020204030204" pitchFamily="34" charset="0"/>
              </a:rPr>
              <a:t>1. En el último párrafo, el autor </a:t>
            </a:r>
          </a:p>
          <a:p>
            <a:pPr marL="0" indent="0">
              <a:buNone/>
            </a:pPr>
            <a:r>
              <a:rPr lang="es-DO" sz="1800" dirty="0">
                <a:latin typeface="Calibri" panose="020F0502020204030204" pitchFamily="34" charset="0"/>
                <a:cs typeface="Calibri" panose="020F0502020204030204" pitchFamily="34" charset="0"/>
              </a:rPr>
              <a:t>A) narra lo que hizo uno de los personajes. </a:t>
            </a:r>
          </a:p>
          <a:p>
            <a:pPr marL="0" indent="0">
              <a:buNone/>
            </a:pPr>
            <a:r>
              <a:rPr lang="es-DO" sz="1800" dirty="0">
                <a:latin typeface="Calibri" panose="020F0502020204030204" pitchFamily="34" charset="0"/>
                <a:cs typeface="Calibri" panose="020F0502020204030204" pitchFamily="34" charset="0"/>
              </a:rPr>
              <a:t>B) describe las cualidades de un gran amigo. </a:t>
            </a:r>
          </a:p>
          <a:p>
            <a:pPr marL="0" indent="0">
              <a:buNone/>
            </a:pPr>
            <a:r>
              <a:rPr lang="es-DO" sz="1800" dirty="0">
                <a:latin typeface="Calibri" panose="020F0502020204030204" pitchFamily="34" charset="0"/>
                <a:cs typeface="Calibri" panose="020F0502020204030204" pitchFamily="34" charset="0"/>
              </a:rPr>
              <a:t>C) explica la importancia de la amistad verdadera. </a:t>
            </a:r>
          </a:p>
          <a:p>
            <a:pPr marL="0" indent="0">
              <a:buNone/>
            </a:pPr>
            <a:r>
              <a:rPr lang="es-DO" sz="1800" dirty="0">
                <a:latin typeface="Calibri" panose="020F0502020204030204" pitchFamily="34" charset="0"/>
                <a:cs typeface="Calibri" panose="020F0502020204030204" pitchFamily="34" charset="0"/>
              </a:rPr>
              <a:t>D) argumenta acerca de la enseñanza del cuento.</a:t>
            </a:r>
          </a:p>
        </p:txBody>
      </p:sp>
      <p:graphicFrame>
        <p:nvGraphicFramePr>
          <p:cNvPr id="2" name="Tabla 1"/>
          <p:cNvGraphicFramePr>
            <a:graphicFrameLocks noGrp="1"/>
          </p:cNvGraphicFramePr>
          <p:nvPr>
            <p:extLst>
              <p:ext uri="{D42A27DB-BD31-4B8C-83A1-F6EECF244321}">
                <p14:modId xmlns:p14="http://schemas.microsoft.com/office/powerpoint/2010/main" val="3451662081"/>
              </p:ext>
            </p:extLst>
          </p:nvPr>
        </p:nvGraphicFramePr>
        <p:xfrm>
          <a:off x="806497" y="5080533"/>
          <a:ext cx="2022763" cy="370840"/>
        </p:xfrm>
        <a:graphic>
          <a:graphicData uri="http://schemas.openxmlformats.org/drawingml/2006/table">
            <a:tbl>
              <a:tblPr firstRow="1" bandRow="1">
                <a:tableStyleId>{5940675A-B579-460E-94D1-54222C63F5DA}</a:tableStyleId>
              </a:tblPr>
              <a:tblGrid>
                <a:gridCol w="2022763">
                  <a:extLst>
                    <a:ext uri="{9D8B030D-6E8A-4147-A177-3AD203B41FA5}">
                      <a16:colId xmlns:a16="http://schemas.microsoft.com/office/drawing/2014/main" val="3166341206"/>
                    </a:ext>
                  </a:extLst>
                </a:gridCol>
              </a:tblGrid>
              <a:tr h="370840">
                <a:tc>
                  <a:txBody>
                    <a:bodyPr/>
                    <a:lstStyle/>
                    <a:p>
                      <a:pPr algn="l"/>
                      <a:r>
                        <a:rPr lang="es-DO" sz="1400" b="1" dirty="0"/>
                        <a:t>Respuesta correcta</a:t>
                      </a:r>
                      <a:r>
                        <a:rPr lang="es-DO" sz="1400" b="1" baseline="0" dirty="0"/>
                        <a:t> D</a:t>
                      </a:r>
                      <a:endParaRPr lang="es-DO" sz="1400" b="1" dirty="0"/>
                    </a:p>
                  </a:txBody>
                  <a:tcPr/>
                </a:tc>
                <a:extLst>
                  <a:ext uri="{0D108BD9-81ED-4DB2-BD59-A6C34878D82A}">
                    <a16:rowId xmlns:a16="http://schemas.microsoft.com/office/drawing/2014/main" val="4200478249"/>
                  </a:ext>
                </a:extLst>
              </a:tr>
            </a:tbl>
          </a:graphicData>
        </a:graphic>
      </p:graphicFrame>
      <p:sp>
        <p:nvSpPr>
          <p:cNvPr id="3" name="Rectángulo 2"/>
          <p:cNvSpPr/>
          <p:nvPr/>
        </p:nvSpPr>
        <p:spPr>
          <a:xfrm>
            <a:off x="391278" y="1592047"/>
            <a:ext cx="1556195" cy="369332"/>
          </a:xfrm>
          <a:prstGeom prst="rect">
            <a:avLst/>
          </a:prstGeom>
        </p:spPr>
        <p:txBody>
          <a:bodyPr wrap="none">
            <a:spAutoFit/>
          </a:bodyPr>
          <a:lstStyle/>
          <a:p>
            <a:r>
              <a:rPr lang="es-DO" b="1" kern="1200" dirty="0">
                <a:solidFill>
                  <a:sysClr val="windowText" lastClr="000000"/>
                </a:solidFill>
                <a:latin typeface="Calibri Light" panose="020F0302020204030204"/>
              </a:rPr>
              <a:t>Ejemplo ítem 1</a:t>
            </a:r>
            <a:endParaRPr lang="es-DO" dirty="0"/>
          </a:p>
        </p:txBody>
      </p:sp>
    </p:spTree>
    <p:extLst>
      <p:ext uri="{BB962C8B-B14F-4D97-AF65-F5344CB8AC3E}">
        <p14:creationId xmlns:p14="http://schemas.microsoft.com/office/powerpoint/2010/main" val="36112230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txBox="1">
            <a:spLocks/>
          </p:cNvSpPr>
          <p:nvPr/>
        </p:nvSpPr>
        <p:spPr>
          <a:xfrm>
            <a:off x="2402379" y="243972"/>
            <a:ext cx="2061557" cy="55959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DO"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sym typeface="Franklin Gothic Book"/>
              </a:rPr>
              <a:t/>
            </a:r>
            <a:br>
              <a:rPr kumimoji="0" lang="es-DO"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sym typeface="Franklin Gothic Book"/>
              </a:rPr>
            </a:br>
            <a:endParaRPr kumimoji="0" lang="es-DO" sz="2400" b="1" i="0" u="none" strike="noStrike" kern="1200" cap="none" spc="0" normalizeH="0" baseline="0" noProof="0" dirty="0">
              <a:ln>
                <a:noFill/>
              </a:ln>
              <a:solidFill>
                <a:srgbClr val="FF0000"/>
              </a:solidFill>
              <a:effectLst/>
              <a:uLnTx/>
              <a:uFillTx/>
              <a:latin typeface="Calibri Light" panose="020F0302020204030204"/>
              <a:ea typeface="+mj-ea"/>
              <a:cs typeface="+mj-cs"/>
              <a:sym typeface="Franklin Gothic Book"/>
            </a:endParaRPr>
          </a:p>
        </p:txBody>
      </p:sp>
      <p:graphicFrame>
        <p:nvGraphicFramePr>
          <p:cNvPr id="6" name="Tabla 5">
            <a:extLst>
              <a:ext uri="{FF2B5EF4-FFF2-40B4-BE49-F238E27FC236}">
                <a16:creationId xmlns:a16="http://schemas.microsoft.com/office/drawing/2014/main" id="{000A5808-50CD-412E-A849-06694B2EDAC7}"/>
              </a:ext>
            </a:extLst>
          </p:cNvPr>
          <p:cNvGraphicFramePr>
            <a:graphicFrameLocks noGrp="1"/>
          </p:cNvGraphicFramePr>
          <p:nvPr>
            <p:extLst>
              <p:ext uri="{D42A27DB-BD31-4B8C-83A1-F6EECF244321}">
                <p14:modId xmlns:p14="http://schemas.microsoft.com/office/powerpoint/2010/main" val="1164785181"/>
              </p:ext>
            </p:extLst>
          </p:nvPr>
        </p:nvGraphicFramePr>
        <p:xfrm>
          <a:off x="2933114" y="369441"/>
          <a:ext cx="5555672" cy="1584960"/>
        </p:xfrm>
        <a:graphic>
          <a:graphicData uri="http://schemas.openxmlformats.org/drawingml/2006/table">
            <a:tbl>
              <a:tblPr firstRow="1" bandRow="1"/>
              <a:tblGrid>
                <a:gridCol w="1982081">
                  <a:extLst>
                    <a:ext uri="{9D8B030D-6E8A-4147-A177-3AD203B41FA5}">
                      <a16:colId xmlns:a16="http://schemas.microsoft.com/office/drawing/2014/main" val="2719670235"/>
                    </a:ext>
                  </a:extLst>
                </a:gridCol>
                <a:gridCol w="3573591">
                  <a:extLst>
                    <a:ext uri="{9D8B030D-6E8A-4147-A177-3AD203B41FA5}">
                      <a16:colId xmlns:a16="http://schemas.microsoft.com/office/drawing/2014/main" val="1022129546"/>
                    </a:ext>
                  </a:extLst>
                </a:gridCol>
              </a:tblGrid>
              <a:tr h="194656">
                <a:tc gridSpan="2">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600" b="1" u="none" dirty="0"/>
                        <a:t>Información del ítem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s-DO"/>
                    </a:p>
                  </a:txBody>
                  <a:tcPr/>
                </a:tc>
                <a:extLst>
                  <a:ext uri="{0D108BD9-81ED-4DB2-BD59-A6C34878D82A}">
                    <a16:rowId xmlns:a16="http://schemas.microsoft.com/office/drawing/2014/main" val="3104158807"/>
                  </a:ext>
                </a:extLst>
              </a:tr>
              <a:tr h="297286">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b="1" dirty="0"/>
                        <a:t>Área</a:t>
                      </a:r>
                      <a:r>
                        <a:rPr lang="es-DO" sz="1600" b="1" baseline="0" dirty="0"/>
                        <a:t> </a:t>
                      </a:r>
                      <a:endParaRPr lang="es-DO" sz="1600" b="1"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dirty="0">
                          <a:latin typeface="Calibri" panose="020F0502020204030204" pitchFamily="34" charset="0"/>
                          <a:cs typeface="Calibri" panose="020F0502020204030204" pitchFamily="34" charset="0"/>
                        </a:rPr>
                        <a:t>Lengua Española </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44512195"/>
                  </a:ext>
                </a:extLst>
              </a:tr>
              <a:tr h="194656">
                <a:tc>
                  <a:txBody>
                    <a:bodyPr/>
                    <a:lstStyle/>
                    <a:p>
                      <a:pPr algn="l"/>
                      <a:r>
                        <a:rPr lang="es-DO" sz="1600" b="1" dirty="0">
                          <a:latin typeface="Calibri" panose="020F0502020204030204" pitchFamily="34" charset="0"/>
                        </a:rPr>
                        <a:t>Competencia </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dirty="0">
                          <a:latin typeface="Calibri" panose="020F0502020204030204" pitchFamily="34" charset="0"/>
                          <a:cs typeface="Calibri" panose="020F0502020204030204" pitchFamily="34" charset="0"/>
                        </a:rPr>
                        <a:t>Intelectual</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877271"/>
                  </a:ext>
                </a:extLst>
              </a:tr>
              <a:tr h="194656">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b="1" dirty="0"/>
                        <a:t>Indicador del  Contenido</a:t>
                      </a:r>
                      <a:endParaRPr lang="es-DO"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0" i="0" u="none" strike="noStrike" cap="none" spc="0" baseline="0" dirty="0">
                          <a:solidFill>
                            <a:schemeClr val="tx1"/>
                          </a:solidFill>
                          <a:uFillTx/>
                          <a:latin typeface="Calibri" panose="020F0502020204030204"/>
                          <a:ea typeface="+mn-ea"/>
                          <a:cs typeface="+mn-cs"/>
                          <a:sym typeface="Franklin Gothic Book"/>
                        </a:rPr>
                        <a:t>3.1.11. Análisis de situaciones, datos e informaciones.</a:t>
                      </a:r>
                      <a:endParaRPr lang="es-DO" sz="1600" dirty="0">
                        <a:latin typeface="Calibri" panose="020F0502020204030204" pitchFamily="34" charset="0"/>
                        <a:cs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84399750"/>
                  </a:ext>
                </a:extLst>
              </a:tr>
            </a:tbl>
          </a:graphicData>
        </a:graphic>
      </p:graphicFrame>
      <p:sp>
        <p:nvSpPr>
          <p:cNvPr id="8" name="Marcador de texto 7"/>
          <p:cNvSpPr>
            <a:spLocks noGrp="1"/>
          </p:cNvSpPr>
          <p:nvPr>
            <p:ph type="body" idx="1"/>
          </p:nvPr>
        </p:nvSpPr>
        <p:spPr>
          <a:xfrm>
            <a:off x="637308" y="2380528"/>
            <a:ext cx="7464615" cy="3842611"/>
          </a:xfrm>
        </p:spPr>
        <p:txBody>
          <a:bodyPr>
            <a:normAutofit/>
          </a:bodyPr>
          <a:lstStyle/>
          <a:p>
            <a:pPr marL="0" indent="0">
              <a:buNone/>
            </a:pPr>
            <a:endParaRPr lang="es-DO" sz="1800" dirty="0">
              <a:latin typeface="Calibri" panose="020F0502020204030204" pitchFamily="34" charset="0"/>
              <a:cs typeface="Calibri" panose="020F0502020204030204" pitchFamily="34" charset="0"/>
            </a:endParaRPr>
          </a:p>
          <a:p>
            <a:pPr marL="0" indent="0">
              <a:buNone/>
            </a:pPr>
            <a:r>
              <a:rPr lang="es-DO" sz="2000" b="1" dirty="0">
                <a:latin typeface="Calibri" panose="020F0502020204030204" pitchFamily="34" charset="0"/>
                <a:cs typeface="Calibri" panose="020F0502020204030204" pitchFamily="34" charset="0"/>
              </a:rPr>
              <a:t>2. En el texto narrado, el personaje que ofrece dinero es </a:t>
            </a:r>
          </a:p>
          <a:p>
            <a:pPr marL="0" indent="0">
              <a:buNone/>
            </a:pPr>
            <a:r>
              <a:rPr lang="es-DO" sz="2000" dirty="0">
                <a:latin typeface="Calibri" panose="020F0502020204030204" pitchFamily="34" charset="0"/>
                <a:cs typeface="Calibri" panose="020F0502020204030204" pitchFamily="34" charset="0"/>
              </a:rPr>
              <a:t>A) el criado del dueño. </a:t>
            </a:r>
          </a:p>
          <a:p>
            <a:pPr marL="0" indent="0">
              <a:buNone/>
            </a:pPr>
            <a:r>
              <a:rPr lang="es-DO" sz="2000" dirty="0">
                <a:latin typeface="Calibri" panose="020F0502020204030204" pitchFamily="34" charset="0"/>
                <a:cs typeface="Calibri" panose="020F0502020204030204" pitchFamily="34" charset="0"/>
              </a:rPr>
              <a:t>B) el autor del cuento. </a:t>
            </a:r>
          </a:p>
          <a:p>
            <a:pPr marL="0" indent="0">
              <a:buNone/>
            </a:pPr>
            <a:r>
              <a:rPr lang="es-DO" sz="2000" dirty="0">
                <a:latin typeface="Calibri" panose="020F0502020204030204" pitchFamily="34" charset="0"/>
                <a:cs typeface="Calibri" panose="020F0502020204030204" pitchFamily="34" charset="0"/>
              </a:rPr>
              <a:t>C) el dueño de la casa. </a:t>
            </a:r>
          </a:p>
          <a:p>
            <a:pPr marL="0" indent="0">
              <a:buNone/>
            </a:pPr>
            <a:r>
              <a:rPr lang="es-DO" sz="2000" dirty="0">
                <a:latin typeface="Calibri" panose="020F0502020204030204" pitchFamily="34" charset="0"/>
                <a:cs typeface="Calibri" panose="020F0502020204030204" pitchFamily="34" charset="0"/>
              </a:rPr>
              <a:t>D) el visitante que responde. </a:t>
            </a:r>
          </a:p>
        </p:txBody>
      </p:sp>
      <p:graphicFrame>
        <p:nvGraphicFramePr>
          <p:cNvPr id="2" name="Tabla 1"/>
          <p:cNvGraphicFramePr>
            <a:graphicFrameLocks noGrp="1"/>
          </p:cNvGraphicFramePr>
          <p:nvPr>
            <p:extLst>
              <p:ext uri="{D42A27DB-BD31-4B8C-83A1-F6EECF244321}">
                <p14:modId xmlns:p14="http://schemas.microsoft.com/office/powerpoint/2010/main" val="2612791960"/>
              </p:ext>
            </p:extLst>
          </p:nvPr>
        </p:nvGraphicFramePr>
        <p:xfrm>
          <a:off x="637308" y="5080533"/>
          <a:ext cx="2022763" cy="370840"/>
        </p:xfrm>
        <a:graphic>
          <a:graphicData uri="http://schemas.openxmlformats.org/drawingml/2006/table">
            <a:tbl>
              <a:tblPr firstRow="1" bandRow="1">
                <a:tableStyleId>{5940675A-B579-460E-94D1-54222C63F5DA}</a:tableStyleId>
              </a:tblPr>
              <a:tblGrid>
                <a:gridCol w="2022763">
                  <a:extLst>
                    <a:ext uri="{9D8B030D-6E8A-4147-A177-3AD203B41FA5}">
                      <a16:colId xmlns:a16="http://schemas.microsoft.com/office/drawing/2014/main" val="3166341206"/>
                    </a:ext>
                  </a:extLst>
                </a:gridCol>
              </a:tblGrid>
              <a:tr h="370840">
                <a:tc>
                  <a:txBody>
                    <a:bodyPr/>
                    <a:lstStyle/>
                    <a:p>
                      <a:pPr algn="l"/>
                      <a:r>
                        <a:rPr lang="es-DO" sz="1400" b="1" dirty="0"/>
                        <a:t>Respuesta correcta</a:t>
                      </a:r>
                      <a:r>
                        <a:rPr lang="es-DO" sz="1400" b="1" baseline="0" dirty="0"/>
                        <a:t> C</a:t>
                      </a:r>
                      <a:endParaRPr lang="es-DO" sz="1400" b="1" dirty="0"/>
                    </a:p>
                  </a:txBody>
                  <a:tcPr/>
                </a:tc>
                <a:extLst>
                  <a:ext uri="{0D108BD9-81ED-4DB2-BD59-A6C34878D82A}">
                    <a16:rowId xmlns:a16="http://schemas.microsoft.com/office/drawing/2014/main" val="4200478249"/>
                  </a:ext>
                </a:extLst>
              </a:tr>
            </a:tbl>
          </a:graphicData>
        </a:graphic>
      </p:graphicFrame>
      <p:sp>
        <p:nvSpPr>
          <p:cNvPr id="3" name="Rectángulo 2"/>
          <p:cNvSpPr/>
          <p:nvPr/>
        </p:nvSpPr>
        <p:spPr>
          <a:xfrm>
            <a:off x="391278" y="1592047"/>
            <a:ext cx="1556195" cy="369332"/>
          </a:xfrm>
          <a:prstGeom prst="rect">
            <a:avLst/>
          </a:prstGeom>
        </p:spPr>
        <p:txBody>
          <a:bodyPr wrap="none">
            <a:spAutoFit/>
          </a:bodyPr>
          <a:lstStyle/>
          <a:p>
            <a:r>
              <a:rPr lang="es-DO" b="1" kern="1200" dirty="0">
                <a:solidFill>
                  <a:sysClr val="windowText" lastClr="000000"/>
                </a:solidFill>
                <a:latin typeface="Calibri Light" panose="020F0302020204030204"/>
              </a:rPr>
              <a:t>Ejemplo ítem 2</a:t>
            </a:r>
            <a:endParaRPr lang="es-DO" dirty="0"/>
          </a:p>
        </p:txBody>
      </p:sp>
    </p:spTree>
    <p:extLst>
      <p:ext uri="{BB962C8B-B14F-4D97-AF65-F5344CB8AC3E}">
        <p14:creationId xmlns:p14="http://schemas.microsoft.com/office/powerpoint/2010/main" val="73557973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txBox="1">
            <a:spLocks/>
          </p:cNvSpPr>
          <p:nvPr/>
        </p:nvSpPr>
        <p:spPr>
          <a:xfrm>
            <a:off x="2402379" y="243972"/>
            <a:ext cx="2061557" cy="55959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DO"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sym typeface="Franklin Gothic Book"/>
              </a:rPr>
              <a:t/>
            </a:r>
            <a:br>
              <a:rPr kumimoji="0" lang="es-DO" sz="2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sym typeface="Franklin Gothic Book"/>
              </a:rPr>
            </a:br>
            <a:endParaRPr kumimoji="0" lang="es-DO" sz="2400" b="1" i="0" u="none" strike="noStrike" kern="1200" cap="none" spc="0" normalizeH="0" baseline="0" noProof="0" dirty="0">
              <a:ln>
                <a:noFill/>
              </a:ln>
              <a:solidFill>
                <a:srgbClr val="FF0000"/>
              </a:solidFill>
              <a:effectLst/>
              <a:uLnTx/>
              <a:uFillTx/>
              <a:latin typeface="Calibri Light" panose="020F0302020204030204"/>
              <a:ea typeface="+mj-ea"/>
              <a:cs typeface="+mj-cs"/>
              <a:sym typeface="Franklin Gothic Book"/>
            </a:endParaRPr>
          </a:p>
        </p:txBody>
      </p:sp>
      <p:graphicFrame>
        <p:nvGraphicFramePr>
          <p:cNvPr id="6" name="Tabla 5">
            <a:extLst>
              <a:ext uri="{FF2B5EF4-FFF2-40B4-BE49-F238E27FC236}">
                <a16:creationId xmlns:a16="http://schemas.microsoft.com/office/drawing/2014/main" id="{000A5808-50CD-412E-A849-06694B2EDAC7}"/>
              </a:ext>
            </a:extLst>
          </p:cNvPr>
          <p:cNvGraphicFramePr>
            <a:graphicFrameLocks noGrp="1"/>
          </p:cNvGraphicFramePr>
          <p:nvPr>
            <p:extLst>
              <p:ext uri="{D42A27DB-BD31-4B8C-83A1-F6EECF244321}">
                <p14:modId xmlns:p14="http://schemas.microsoft.com/office/powerpoint/2010/main" val="1529756693"/>
              </p:ext>
            </p:extLst>
          </p:nvPr>
        </p:nvGraphicFramePr>
        <p:xfrm>
          <a:off x="2958854" y="470841"/>
          <a:ext cx="5555672" cy="1584960"/>
        </p:xfrm>
        <a:graphic>
          <a:graphicData uri="http://schemas.openxmlformats.org/drawingml/2006/table">
            <a:tbl>
              <a:tblPr firstRow="1" bandRow="1"/>
              <a:tblGrid>
                <a:gridCol w="1982081">
                  <a:extLst>
                    <a:ext uri="{9D8B030D-6E8A-4147-A177-3AD203B41FA5}">
                      <a16:colId xmlns:a16="http://schemas.microsoft.com/office/drawing/2014/main" val="2719670235"/>
                    </a:ext>
                  </a:extLst>
                </a:gridCol>
                <a:gridCol w="3573591">
                  <a:extLst>
                    <a:ext uri="{9D8B030D-6E8A-4147-A177-3AD203B41FA5}">
                      <a16:colId xmlns:a16="http://schemas.microsoft.com/office/drawing/2014/main" val="1022129546"/>
                    </a:ext>
                  </a:extLst>
                </a:gridCol>
              </a:tblGrid>
              <a:tr h="194656">
                <a:tc gridSpan="2">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600" b="1" u="none" dirty="0"/>
                        <a:t>Información del ítem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s-DO"/>
                    </a:p>
                  </a:txBody>
                  <a:tcPr/>
                </a:tc>
                <a:extLst>
                  <a:ext uri="{0D108BD9-81ED-4DB2-BD59-A6C34878D82A}">
                    <a16:rowId xmlns:a16="http://schemas.microsoft.com/office/drawing/2014/main" val="3104158807"/>
                  </a:ext>
                </a:extLst>
              </a:tr>
              <a:tr h="297286">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b="1" dirty="0"/>
                        <a:t>Área</a:t>
                      </a:r>
                      <a:r>
                        <a:rPr lang="es-DO" sz="1600" b="1" baseline="0" dirty="0"/>
                        <a:t> </a:t>
                      </a:r>
                      <a:endParaRPr lang="es-DO" sz="1600" b="1"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dirty="0"/>
                        <a:t>Lengua Española </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44512195"/>
                  </a:ext>
                </a:extLst>
              </a:tr>
              <a:tr h="194656">
                <a:tc>
                  <a:txBody>
                    <a:bodyPr/>
                    <a:lstStyle/>
                    <a:p>
                      <a:pPr algn="l"/>
                      <a:r>
                        <a:rPr lang="es-DO" sz="1600" b="1" dirty="0">
                          <a:latin typeface="Calibri" panose="020F0502020204030204" pitchFamily="34" charset="0"/>
                        </a:rPr>
                        <a:t>Competencia </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dirty="0"/>
                        <a:t>Literaria </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877271"/>
                  </a:ext>
                </a:extLst>
              </a:tr>
              <a:tr h="194656">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algn="l"/>
                      <a:r>
                        <a:rPr lang="es-DO" sz="1600" b="1" dirty="0"/>
                        <a:t>Indicador del  Contenido</a:t>
                      </a:r>
                      <a:endParaRPr lang="es-DO"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Franklin Gothic Boo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0" i="0" u="none" strike="noStrike" cap="none" spc="0" baseline="0" dirty="0">
                          <a:solidFill>
                            <a:schemeClr val="tx1"/>
                          </a:solidFill>
                          <a:uFillTx/>
                          <a:latin typeface="Calibri" panose="020F0502020204030204"/>
                          <a:ea typeface="+mn-ea"/>
                          <a:cs typeface="+mn-cs"/>
                          <a:sym typeface="Franklin Gothic Book"/>
                        </a:rPr>
                        <a:t>4.14. Obras y autores representativos de la poesía en el siglo XX .</a:t>
                      </a:r>
                      <a:endParaRPr lang="es-DO"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84399750"/>
                  </a:ext>
                </a:extLst>
              </a:tr>
            </a:tbl>
          </a:graphicData>
        </a:graphic>
      </p:graphicFrame>
      <p:sp>
        <p:nvSpPr>
          <p:cNvPr id="8" name="Marcador de texto 7"/>
          <p:cNvSpPr>
            <a:spLocks noGrp="1"/>
          </p:cNvSpPr>
          <p:nvPr>
            <p:ph type="body" idx="1"/>
          </p:nvPr>
        </p:nvSpPr>
        <p:spPr>
          <a:xfrm>
            <a:off x="637309" y="2970548"/>
            <a:ext cx="8229600" cy="4214236"/>
          </a:xfrm>
        </p:spPr>
        <p:txBody>
          <a:bodyPr>
            <a:normAutofit/>
          </a:bodyPr>
          <a:lstStyle/>
          <a:p>
            <a:pPr marL="0" indent="0">
              <a:buNone/>
            </a:pPr>
            <a:r>
              <a:rPr lang="es-DO" sz="1800" b="1" dirty="0">
                <a:latin typeface="Calibri" panose="020F0502020204030204" pitchFamily="34" charset="0"/>
                <a:cs typeface="Calibri" panose="020F0502020204030204" pitchFamily="34" charset="0"/>
              </a:rPr>
              <a:t>3. El escritor Otilio Vigil Díaz fue creador del movimiento llamado </a:t>
            </a:r>
          </a:p>
          <a:p>
            <a:pPr marL="0" indent="0">
              <a:buNone/>
            </a:pPr>
            <a:r>
              <a:rPr lang="es-DO" sz="1800" dirty="0">
                <a:latin typeface="Calibri" panose="020F0502020204030204" pitchFamily="34" charset="0"/>
                <a:cs typeface="Calibri" panose="020F0502020204030204" pitchFamily="34" charset="0"/>
              </a:rPr>
              <a:t>A) Romanticismo. </a:t>
            </a:r>
          </a:p>
          <a:p>
            <a:pPr marL="0" indent="0">
              <a:buNone/>
            </a:pPr>
            <a:r>
              <a:rPr lang="es-DO" sz="1800" dirty="0">
                <a:latin typeface="Calibri" panose="020F0502020204030204" pitchFamily="34" charset="0"/>
                <a:cs typeface="Calibri" panose="020F0502020204030204" pitchFamily="34" charset="0"/>
              </a:rPr>
              <a:t>B) Vanguardismo. </a:t>
            </a:r>
          </a:p>
          <a:p>
            <a:pPr marL="0" indent="0">
              <a:buNone/>
            </a:pPr>
            <a:r>
              <a:rPr lang="es-DO" sz="1800" dirty="0">
                <a:latin typeface="Calibri" panose="020F0502020204030204" pitchFamily="34" charset="0"/>
                <a:cs typeface="Calibri" panose="020F0502020204030204" pitchFamily="34" charset="0"/>
              </a:rPr>
              <a:t>C) Modernismo. </a:t>
            </a:r>
          </a:p>
          <a:p>
            <a:pPr marL="0" indent="0">
              <a:buNone/>
            </a:pPr>
            <a:r>
              <a:rPr lang="es-DO" sz="1800" dirty="0">
                <a:latin typeface="Calibri" panose="020F0502020204030204" pitchFamily="34" charset="0"/>
                <a:cs typeface="Calibri" panose="020F0502020204030204" pitchFamily="34" charset="0"/>
              </a:rPr>
              <a:t>D) Vedrinismo. </a:t>
            </a:r>
          </a:p>
          <a:p>
            <a:pPr marL="0" indent="0">
              <a:buNone/>
            </a:pPr>
            <a:endParaRPr lang="es-ES_tradnl" sz="2800" kern="1200" dirty="0">
              <a:solidFill>
                <a:prstClr val="black"/>
              </a:solidFill>
              <a:latin typeface="Calibri" panose="020F0502020204030204"/>
              <a:ea typeface="+mn-ea"/>
              <a:cs typeface="+mn-cs"/>
            </a:endParaRPr>
          </a:p>
          <a:p>
            <a:pPr marL="0" indent="0">
              <a:buNone/>
            </a:pPr>
            <a:endParaRPr lang="es-DO" dirty="0"/>
          </a:p>
        </p:txBody>
      </p:sp>
      <p:graphicFrame>
        <p:nvGraphicFramePr>
          <p:cNvPr id="2" name="Tabla 1"/>
          <p:cNvGraphicFramePr>
            <a:graphicFrameLocks noGrp="1"/>
          </p:cNvGraphicFramePr>
          <p:nvPr>
            <p:extLst>
              <p:ext uri="{D42A27DB-BD31-4B8C-83A1-F6EECF244321}">
                <p14:modId xmlns:p14="http://schemas.microsoft.com/office/powerpoint/2010/main" val="2797740155"/>
              </p:ext>
            </p:extLst>
          </p:nvPr>
        </p:nvGraphicFramePr>
        <p:xfrm>
          <a:off x="637309" y="5595630"/>
          <a:ext cx="2022763" cy="370840"/>
        </p:xfrm>
        <a:graphic>
          <a:graphicData uri="http://schemas.openxmlformats.org/drawingml/2006/table">
            <a:tbl>
              <a:tblPr firstRow="1" bandRow="1">
                <a:tableStyleId>{5940675A-B579-460E-94D1-54222C63F5DA}</a:tableStyleId>
              </a:tblPr>
              <a:tblGrid>
                <a:gridCol w="2022763">
                  <a:extLst>
                    <a:ext uri="{9D8B030D-6E8A-4147-A177-3AD203B41FA5}">
                      <a16:colId xmlns:a16="http://schemas.microsoft.com/office/drawing/2014/main" val="3166341206"/>
                    </a:ext>
                  </a:extLst>
                </a:gridCol>
              </a:tblGrid>
              <a:tr h="370840">
                <a:tc>
                  <a:txBody>
                    <a:bodyPr/>
                    <a:lstStyle/>
                    <a:p>
                      <a:pPr algn="l"/>
                      <a:r>
                        <a:rPr lang="es-DO" sz="1400" b="1" dirty="0"/>
                        <a:t>Respuesta correcta</a:t>
                      </a:r>
                      <a:r>
                        <a:rPr lang="es-DO" sz="1400" b="1" baseline="0" dirty="0"/>
                        <a:t> D</a:t>
                      </a:r>
                      <a:endParaRPr lang="es-DO" sz="1400" b="1" dirty="0"/>
                    </a:p>
                  </a:txBody>
                  <a:tcPr/>
                </a:tc>
                <a:extLst>
                  <a:ext uri="{0D108BD9-81ED-4DB2-BD59-A6C34878D82A}">
                    <a16:rowId xmlns:a16="http://schemas.microsoft.com/office/drawing/2014/main" val="4200478249"/>
                  </a:ext>
                </a:extLst>
              </a:tr>
            </a:tbl>
          </a:graphicData>
        </a:graphic>
      </p:graphicFrame>
      <p:sp>
        <p:nvSpPr>
          <p:cNvPr id="3" name="Rectángulo 2"/>
          <p:cNvSpPr/>
          <p:nvPr/>
        </p:nvSpPr>
        <p:spPr>
          <a:xfrm>
            <a:off x="535263" y="1965754"/>
            <a:ext cx="1980029" cy="646331"/>
          </a:xfrm>
          <a:prstGeom prst="rect">
            <a:avLst/>
          </a:prstGeom>
        </p:spPr>
        <p:txBody>
          <a:bodyPr wrap="none">
            <a:spAutoFit/>
          </a:bodyPr>
          <a:lstStyle/>
          <a:p>
            <a:r>
              <a:rPr lang="es-DO" b="1" dirty="0"/>
              <a:t>Ejemplo 3</a:t>
            </a:r>
          </a:p>
          <a:p>
            <a:r>
              <a:rPr lang="es-DO" b="1" dirty="0"/>
              <a:t>Ítem de literatura </a:t>
            </a:r>
            <a:r>
              <a:rPr lang="es-DO" b="1" kern="1200" dirty="0">
                <a:solidFill>
                  <a:sysClr val="windowText" lastClr="000000"/>
                </a:solidFill>
                <a:latin typeface="Calibri Light" panose="020F0302020204030204"/>
              </a:rPr>
              <a:t> </a:t>
            </a:r>
            <a:endParaRPr lang="es-DO" dirty="0"/>
          </a:p>
        </p:txBody>
      </p:sp>
    </p:spTree>
    <p:extLst>
      <p:ext uri="{BB962C8B-B14F-4D97-AF65-F5344CB8AC3E}">
        <p14:creationId xmlns:p14="http://schemas.microsoft.com/office/powerpoint/2010/main" val="153066261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07B1-1AC8-43E9-9B4E-B960D336A443}"/>
              </a:ext>
            </a:extLst>
          </p:cNvPr>
          <p:cNvSpPr>
            <a:spLocks noGrp="1"/>
          </p:cNvSpPr>
          <p:nvPr>
            <p:ph type="title"/>
          </p:nvPr>
        </p:nvSpPr>
        <p:spPr/>
        <p:txBody>
          <a:bodyPr>
            <a:normAutofit/>
          </a:bodyPr>
          <a:lstStyle/>
          <a:p>
            <a:r>
              <a:rPr lang="en-US" sz="3600" dirty="0"/>
              <a:t>REPORTE DE RESULTADOS</a:t>
            </a:r>
          </a:p>
        </p:txBody>
      </p:sp>
      <p:sp>
        <p:nvSpPr>
          <p:cNvPr id="6" name="Rectángulo redondeado 5"/>
          <p:cNvSpPr/>
          <p:nvPr/>
        </p:nvSpPr>
        <p:spPr>
          <a:xfrm>
            <a:off x="867498" y="2752567"/>
            <a:ext cx="7819301" cy="3507341"/>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ES" dirty="0"/>
              <a:t>Cada estudiante recibe directamente los resultados </a:t>
            </a:r>
            <a:r>
              <a:rPr lang="es-ES" dirty="0" smtClean="0"/>
              <a:t>a </a:t>
            </a:r>
            <a:r>
              <a:rPr lang="es-ES" dirty="0"/>
              <a:t>través de la publicación en internet en la página del Minerd. Los centros educativos también reciben los resultados en las actas de Pruebas Nacionales. </a:t>
            </a:r>
          </a:p>
          <a:p>
            <a:endParaRPr lang="es-ES" dirty="0"/>
          </a:p>
          <a:p>
            <a:r>
              <a:rPr lang="es-ES" dirty="0"/>
              <a:t>Los estudiantes que aprueban acceden a su certificación en línea.</a:t>
            </a:r>
          </a:p>
          <a:p>
            <a:endParaRPr lang="es-ES" dirty="0"/>
          </a:p>
          <a:p>
            <a:r>
              <a:rPr lang="es-ES" dirty="0"/>
              <a:t>Además,  la Dirección de Evaluación de la Calidad </a:t>
            </a:r>
            <a:r>
              <a:rPr lang="es-ES" dirty="0" smtClean="0"/>
              <a:t>publica</a:t>
            </a:r>
            <a:r>
              <a:rPr lang="es-ES" dirty="0"/>
              <a:t> </a:t>
            </a:r>
            <a:r>
              <a:rPr lang="es-ES" dirty="0"/>
              <a:t>u</a:t>
            </a:r>
            <a:r>
              <a:rPr lang="es-ES" dirty="0" smtClean="0"/>
              <a:t>n </a:t>
            </a:r>
            <a:r>
              <a:rPr lang="es-ES" dirty="0"/>
              <a:t>Informe Nacional donde se presenta un análisis de los resultados por asignatura, sector, zona, sexo, distritos, regionales. Se presentan puntajes promedios y porcentajes de aprobados. </a:t>
            </a:r>
            <a:endParaRPr lang="es-DO" dirty="0"/>
          </a:p>
          <a:p>
            <a:endParaRPr lang="es-DO" sz="2000" dirty="0"/>
          </a:p>
        </p:txBody>
      </p:sp>
      <p:pic>
        <p:nvPicPr>
          <p:cNvPr id="7" name="Imagen 6" descr="Estudiante Que Recibe El Diploma Después De La Graduación Fotos, Retratos,  Imágenes Y Fotografía De Archivo Libres De Derecho. Image 81893664."/>
          <p:cNvPicPr/>
          <p:nvPr/>
        </p:nvPicPr>
        <p:blipFill rotWithShape="1">
          <a:blip r:embed="rId2" cstate="print">
            <a:extLst>
              <a:ext uri="{28A0092B-C50C-407E-A947-70E740481C1C}">
                <a14:useLocalDpi xmlns:a14="http://schemas.microsoft.com/office/drawing/2010/main" val="0"/>
              </a:ext>
            </a:extLst>
          </a:blip>
          <a:srcRect l="21343" t="15059" r="16921" b="46107"/>
          <a:stretch/>
        </p:blipFill>
        <p:spPr bwMode="auto">
          <a:xfrm>
            <a:off x="3865058" y="1383802"/>
            <a:ext cx="1811363" cy="9113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403696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DO" sz="2800" dirty="0"/>
              <a:t>PARA AMPLIAR INFORMACIÓN </a:t>
            </a:r>
          </a:p>
        </p:txBody>
      </p:sp>
      <p:sp>
        <p:nvSpPr>
          <p:cNvPr id="3" name="Marcador de texto 2"/>
          <p:cNvSpPr>
            <a:spLocks noGrp="1"/>
          </p:cNvSpPr>
          <p:nvPr>
            <p:ph type="body" idx="1"/>
          </p:nvPr>
        </p:nvSpPr>
        <p:spPr>
          <a:xfrm>
            <a:off x="457200" y="1234408"/>
            <a:ext cx="8229599" cy="4891755"/>
          </a:xfrm>
        </p:spPr>
        <p:txBody>
          <a:bodyPr>
            <a:noAutofit/>
          </a:bodyPr>
          <a:lstStyle/>
          <a:p>
            <a:pPr>
              <a:buFont typeface="Wingdings" panose="05000000000000000000" pitchFamily="2" charset="2"/>
              <a:buChar char="ü"/>
            </a:pPr>
            <a:r>
              <a:rPr lang="es-DO" sz="2000" dirty="0">
                <a:latin typeface="Tahoma" panose="020B0604030504040204" pitchFamily="34" charset="0"/>
                <a:ea typeface="Tahoma" panose="020B0604030504040204" pitchFamily="34" charset="0"/>
                <a:cs typeface="Tahoma" panose="020B0604030504040204" pitchFamily="34" charset="0"/>
              </a:rPr>
              <a:t>Para más información consulta: </a:t>
            </a:r>
          </a:p>
          <a:p>
            <a:pPr marL="0" indent="0">
              <a:buNone/>
            </a:pPr>
            <a:r>
              <a:rPr lang="es-DO" sz="2000" dirty="0">
                <a:latin typeface="Tahoma" panose="020B0604030504040204" pitchFamily="34" charset="0"/>
                <a:ea typeface="Tahoma" panose="020B0604030504040204" pitchFamily="34" charset="0"/>
                <a:cs typeface="Tahoma" panose="020B0604030504040204" pitchFamily="34" charset="0"/>
                <a:hlinkClick r:id="rId2"/>
              </a:rPr>
              <a:t>https://ministeriodeeducacion.gob.do/sobre-nosotros/areas-institucionales/direccion-de-evaluacion-de-la-calidad</a:t>
            </a:r>
            <a:endParaRPr lang="es-DO"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s-DO" sz="2000" dirty="0">
              <a:latin typeface="Tahoma" panose="020B0604030504040204" pitchFamily="34" charset="0"/>
              <a:ea typeface="Tahoma" panose="020B0604030504040204" pitchFamily="34" charset="0"/>
              <a:cs typeface="Tahoma" panose="020B0604030504040204" pitchFamily="34" charset="0"/>
            </a:endParaRPr>
          </a:p>
          <a:p>
            <a:pPr lvl="0" algn="just">
              <a:lnSpc>
                <a:spcPct val="120000"/>
              </a:lnSpc>
              <a:spcBef>
                <a:spcPts val="800"/>
              </a:spcBef>
              <a:spcAft>
                <a:spcPts val="800"/>
              </a:spcAft>
              <a:buFont typeface="Wingdings" panose="05000000000000000000" pitchFamily="2" charset="2"/>
              <a:buChar char=""/>
            </a:pPr>
            <a:r>
              <a:rPr lang="es-MX" sz="2000" dirty="0">
                <a:latin typeface="Tahoma" panose="020B0604030504040204" pitchFamily="34" charset="0"/>
                <a:ea typeface="Tahoma" panose="020B0604030504040204" pitchFamily="34" charset="0"/>
                <a:cs typeface="Tahoma" panose="020B0604030504040204" pitchFamily="34" charset="0"/>
              </a:rPr>
              <a:t>Marco de Pruebas Nacionales:</a:t>
            </a:r>
            <a:endParaRPr lang="es-DO" sz="20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20000"/>
              </a:lnSpc>
              <a:spcBef>
                <a:spcPts val="600"/>
              </a:spcBef>
              <a:spcAft>
                <a:spcPts val="600"/>
              </a:spcAft>
              <a:buNone/>
            </a:pPr>
            <a:r>
              <a:rPr lang="es-MX" sz="2000" u="sng" dirty="0">
                <a:solidFill>
                  <a:srgbClr val="0563C1"/>
                </a:solidFill>
                <a:latin typeface="Tahoma" panose="020B0604030504040204" pitchFamily="34" charset="0"/>
                <a:ea typeface="Tahoma" panose="020B0604030504040204" pitchFamily="34" charset="0"/>
                <a:cs typeface="Tahoma" panose="020B0604030504040204" pitchFamily="34" charset="0"/>
                <a:hlinkClick r:id="rId3"/>
              </a:rPr>
              <a:t>https://www.ministeriodeeducacion.gob.do/docs/manuales/yZxQ-manual-marco-teorico-conceptual-de-las-pruebas-nacionalespdf.pdf</a:t>
            </a:r>
            <a:endParaRPr lang="es-DO" sz="2000" dirty="0">
              <a:latin typeface="Tahoma" panose="020B0604030504040204" pitchFamily="34" charset="0"/>
              <a:ea typeface="Tahoma" panose="020B0604030504040204" pitchFamily="34" charset="0"/>
              <a:cs typeface="Tahoma" panose="020B0604030504040204" pitchFamily="34" charset="0"/>
            </a:endParaRPr>
          </a:p>
          <a:p>
            <a:pPr lvl="0" algn="just">
              <a:lnSpc>
                <a:spcPct val="120000"/>
              </a:lnSpc>
              <a:spcBef>
                <a:spcPts val="800"/>
              </a:spcBef>
              <a:spcAft>
                <a:spcPts val="800"/>
              </a:spcAft>
              <a:buFont typeface="Wingdings" panose="05000000000000000000" pitchFamily="2" charset="2"/>
              <a:buChar char=""/>
            </a:pPr>
            <a:r>
              <a:rPr lang="es-MX" sz="2000" dirty="0">
                <a:latin typeface="Tahoma" panose="020B0604030504040204" pitchFamily="34" charset="0"/>
                <a:ea typeface="Tahoma" panose="020B0604030504040204" pitchFamily="34" charset="0"/>
                <a:cs typeface="Tahoma" panose="020B0604030504040204" pitchFamily="34" charset="0"/>
              </a:rPr>
              <a:t>Nuevo Marco de Referencia de Pruebas Nacionales comenzando en 2023 </a:t>
            </a:r>
            <a:endParaRPr lang="es-DO"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s-MX" sz="2000" u="sng" dirty="0">
                <a:solidFill>
                  <a:srgbClr val="0563C1"/>
                </a:solidFill>
                <a:latin typeface="Tahoma" panose="020B0604030504040204" pitchFamily="34" charset="0"/>
                <a:ea typeface="Tahoma" panose="020B0604030504040204" pitchFamily="34" charset="0"/>
                <a:cs typeface="Tahoma" panose="020B0604030504040204" pitchFamily="34" charset="0"/>
                <a:hlinkClick r:id="rId4"/>
              </a:rPr>
              <a:t>https://www.ministeriodeeducacion.gob.do/docs/direccion-de-evaluacion-de-la-calidad/Tw3M-marco-de-referencia-pruebas-nacionales-de-2do-ciclo-de-secundariapdf.pdf</a:t>
            </a:r>
            <a:endParaRPr lang="es-DO"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126719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B4739CB-0E9A-45D5-BD2C-CBC08F9C62FB}"/>
              </a:ext>
            </a:extLst>
          </p:cNvPr>
          <p:cNvPicPr>
            <a:picLocks noChangeAspect="1"/>
          </p:cNvPicPr>
          <p:nvPr/>
        </p:nvPicPr>
        <p:blipFill>
          <a:blip r:embed="rId2"/>
          <a:stretch>
            <a:fillRect/>
          </a:stretch>
        </p:blipFill>
        <p:spPr>
          <a:xfrm>
            <a:off x="1055076" y="1871663"/>
            <a:ext cx="7329268" cy="3578744"/>
          </a:xfrm>
          <a:prstGeom prst="rect">
            <a:avLst/>
          </a:prstGeom>
        </p:spPr>
      </p:pic>
    </p:spTree>
    <p:extLst>
      <p:ext uri="{BB962C8B-B14F-4D97-AF65-F5344CB8AC3E}">
        <p14:creationId xmlns:p14="http://schemas.microsoft.com/office/powerpoint/2010/main" val="31255850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4600" y="96715"/>
            <a:ext cx="6172199" cy="1137693"/>
          </a:xfrm>
        </p:spPr>
        <p:txBody>
          <a:bodyPr>
            <a:normAutofit/>
          </a:bodyPr>
          <a:lstStyle/>
          <a:p>
            <a:r>
              <a:rPr lang="es-DO" sz="3200" dirty="0"/>
              <a:t>INTRODUCCIÓN</a:t>
            </a:r>
          </a:p>
        </p:txBody>
      </p:sp>
      <p:sp>
        <p:nvSpPr>
          <p:cNvPr id="3" name="Marcador de texto 2"/>
          <p:cNvSpPr>
            <a:spLocks noGrp="1"/>
          </p:cNvSpPr>
          <p:nvPr>
            <p:ph type="body" idx="1"/>
          </p:nvPr>
        </p:nvSpPr>
        <p:spPr>
          <a:xfrm>
            <a:off x="483576" y="1375085"/>
            <a:ext cx="8308731" cy="5482915"/>
          </a:xfrm>
        </p:spPr>
        <p:txBody>
          <a:bodyPr>
            <a:normAutofit fontScale="25000" lnSpcReduction="20000"/>
          </a:bodyPr>
          <a:lstStyle/>
          <a:p>
            <a:pPr marL="0" indent="0" algn="just">
              <a:buNone/>
            </a:pPr>
            <a:r>
              <a:rPr lang="es-ES" sz="9600" dirty="0">
                <a:latin typeface="Calibri" panose="020F0502020204030204" pitchFamily="34" charset="0"/>
                <a:cs typeface="Times New Roman" panose="02020603050405020304" pitchFamily="18" charset="0"/>
              </a:rPr>
              <a:t>Las Pruebas Nacionales constituyen la principal fuente de información para conocer los logros alcanzados </a:t>
            </a:r>
            <a:r>
              <a:rPr lang="es-ES" sz="9600" dirty="0" smtClean="0">
                <a:latin typeface="Calibri" panose="020F0502020204030204" pitchFamily="34" charset="0"/>
                <a:cs typeface="Times New Roman" panose="02020603050405020304" pitchFamily="18" charset="0"/>
              </a:rPr>
              <a:t>con </a:t>
            </a:r>
            <a:r>
              <a:rPr lang="es-ES" sz="9600" dirty="0">
                <a:latin typeface="Calibri" panose="020F0502020204030204" pitchFamily="34" charset="0"/>
                <a:cs typeface="Times New Roman" panose="02020603050405020304" pitchFamily="18" charset="0"/>
              </a:rPr>
              <a:t>respecto a los aprendizajes de los estudiantes </a:t>
            </a:r>
            <a:r>
              <a:rPr lang="es-ES" sz="9600" dirty="0" smtClean="0">
                <a:latin typeface="Calibri" panose="020F0502020204030204" pitchFamily="34" charset="0"/>
                <a:cs typeface="Times New Roman" panose="02020603050405020304" pitchFamily="18" charset="0"/>
              </a:rPr>
              <a:t>que egresan de </a:t>
            </a:r>
            <a:r>
              <a:rPr lang="es-ES" sz="9600" dirty="0">
                <a:latin typeface="Calibri" panose="020F0502020204030204" pitchFamily="34" charset="0"/>
                <a:cs typeface="Times New Roman" panose="02020603050405020304" pitchFamily="18" charset="0"/>
              </a:rPr>
              <a:t>la educación Básica </a:t>
            </a:r>
            <a:r>
              <a:rPr lang="es-ES" sz="9600" dirty="0" smtClean="0">
                <a:latin typeface="Calibri" panose="020F0502020204030204" pitchFamily="34" charset="0"/>
                <a:cs typeface="Times New Roman" panose="02020603050405020304" pitchFamily="18" charset="0"/>
              </a:rPr>
              <a:t>y Media de </a:t>
            </a:r>
            <a:r>
              <a:rPr lang="es-ES" sz="9600" dirty="0">
                <a:latin typeface="Calibri" panose="020F0502020204030204" pitchFamily="34" charset="0"/>
                <a:cs typeface="Times New Roman" panose="02020603050405020304" pitchFamily="18" charset="0"/>
              </a:rPr>
              <a:t>Adultos y el  Nivel Secundario en todas sus modalidades. </a:t>
            </a:r>
          </a:p>
          <a:p>
            <a:pPr marL="0" indent="0" algn="just">
              <a:buNone/>
            </a:pPr>
            <a:r>
              <a:rPr lang="es-ES" sz="9600" dirty="0">
                <a:latin typeface="Calibri" panose="020F0502020204030204" pitchFamily="34" charset="0"/>
                <a:cs typeface="Times New Roman" panose="02020603050405020304" pitchFamily="18" charset="0"/>
              </a:rPr>
              <a:t>Entre sus objetivos están </a:t>
            </a:r>
            <a:r>
              <a:rPr lang="es-DO" sz="9600" dirty="0">
                <a:latin typeface="Calibri" panose="020F0502020204030204" pitchFamily="34" charset="0"/>
                <a:cs typeface="Times New Roman" panose="02020603050405020304" pitchFamily="18" charset="0"/>
              </a:rPr>
              <a:t>certificar </a:t>
            </a:r>
            <a:r>
              <a:rPr lang="es-DO" sz="9600" dirty="0" smtClean="0">
                <a:latin typeface="Calibri" panose="020F0502020204030204" pitchFamily="34" charset="0"/>
                <a:cs typeface="Times New Roman" panose="02020603050405020304" pitchFamily="18" charset="0"/>
              </a:rPr>
              <a:t>la conclusión de </a:t>
            </a:r>
            <a:r>
              <a:rPr lang="es-DO" sz="9600" dirty="0">
                <a:latin typeface="Calibri" panose="020F0502020204030204" pitchFamily="34" charset="0"/>
                <a:cs typeface="Times New Roman" panose="02020603050405020304" pitchFamily="18" charset="0"/>
              </a:rPr>
              <a:t>un nivel educativo y aportar información sobre el desempeño del sistema educativo para tomar medidas que contribuyan a mejorar la calidad de la educación. </a:t>
            </a:r>
            <a:endParaRPr lang="es-ES" sz="9600" dirty="0">
              <a:latin typeface="Calibri" panose="020F0502020204030204" pitchFamily="34" charset="0"/>
              <a:cs typeface="Times New Roman" panose="02020603050405020304" pitchFamily="18" charset="0"/>
            </a:endParaRPr>
          </a:p>
          <a:p>
            <a:pPr marL="0" indent="0" algn="just">
              <a:buNone/>
            </a:pPr>
            <a:r>
              <a:rPr lang="es-DO" sz="9600" dirty="0">
                <a:latin typeface="Calibri" panose="020F0502020204030204" pitchFamily="34" charset="0"/>
                <a:cs typeface="Times New Roman" panose="02020603050405020304" pitchFamily="18" charset="0"/>
              </a:rPr>
              <a:t>Están basadas en el currículo y evalúan </a:t>
            </a:r>
            <a:r>
              <a:rPr lang="es-DO" sz="9600" dirty="0" smtClean="0">
                <a:latin typeface="Calibri" panose="020F0502020204030204" pitchFamily="34" charset="0"/>
                <a:cs typeface="Times New Roman" panose="02020603050405020304" pitchFamily="18" charset="0"/>
              </a:rPr>
              <a:t>las </a:t>
            </a:r>
            <a:r>
              <a:rPr lang="es-DO" sz="9600" dirty="0">
                <a:latin typeface="Calibri" panose="020F0502020204030204" pitchFamily="34" charset="0"/>
                <a:cs typeface="Times New Roman" panose="02020603050405020304" pitchFamily="18" charset="0"/>
              </a:rPr>
              <a:t>áreas de Lengua Española, Matemática, Ciencias Sociales y Ciencias de la Naturaleza. Están normadas </a:t>
            </a:r>
            <a:r>
              <a:rPr lang="es-DO" sz="9600" dirty="0" smtClean="0">
                <a:latin typeface="Calibri" panose="020F0502020204030204" pitchFamily="34" charset="0"/>
                <a:cs typeface="Times New Roman" panose="02020603050405020304" pitchFamily="18" charset="0"/>
              </a:rPr>
              <a:t>actualmente por la </a:t>
            </a:r>
            <a:r>
              <a:rPr lang="es-DO" sz="9600" dirty="0">
                <a:latin typeface="Calibri" panose="020F0502020204030204" pitchFamily="34" charset="0"/>
                <a:cs typeface="Times New Roman" panose="02020603050405020304" pitchFamily="18" charset="0"/>
              </a:rPr>
              <a:t>Ordenanza 1´2016. </a:t>
            </a:r>
          </a:p>
          <a:p>
            <a:pPr marL="0" indent="0" algn="just">
              <a:buNone/>
            </a:pPr>
            <a:r>
              <a:rPr lang="es-DO" sz="9600" dirty="0">
                <a:latin typeface="Calibri" panose="020F0502020204030204" pitchFamily="34" charset="0"/>
                <a:cs typeface="Times New Roman" panose="02020603050405020304" pitchFamily="18" charset="0"/>
              </a:rPr>
              <a:t>Como consecuencia de la pandemia por </a:t>
            </a:r>
            <a:r>
              <a:rPr lang="es-DO" sz="9600" dirty="0" err="1">
                <a:latin typeface="Calibri" panose="020F0502020204030204" pitchFamily="34" charset="0"/>
                <a:cs typeface="Times New Roman" panose="02020603050405020304" pitchFamily="18" charset="0"/>
              </a:rPr>
              <a:t>Covid</a:t>
            </a:r>
            <a:r>
              <a:rPr lang="es-DO" sz="9600" dirty="0">
                <a:latin typeface="Calibri" panose="020F0502020204030204" pitchFamily="34" charset="0"/>
                <a:cs typeface="Times New Roman" panose="02020603050405020304" pitchFamily="18" charset="0"/>
              </a:rPr>
              <a:t> 19, las pruebas fueron suspendidas en los años 2020 y 2021. </a:t>
            </a:r>
            <a:endParaRPr lang="es-DO" dirty="0"/>
          </a:p>
        </p:txBody>
      </p:sp>
    </p:spTree>
    <p:extLst>
      <p:ext uri="{BB962C8B-B14F-4D97-AF65-F5344CB8AC3E}">
        <p14:creationId xmlns:p14="http://schemas.microsoft.com/office/powerpoint/2010/main" val="373245718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6044" y="355600"/>
            <a:ext cx="6261646" cy="1335548"/>
          </a:xfrm>
        </p:spPr>
        <p:txBody>
          <a:bodyPr>
            <a:noAutofit/>
          </a:bodyPr>
          <a:lstStyle/>
          <a:p>
            <a:r>
              <a:rPr lang="es-DO" sz="3200" dirty="0"/>
              <a:t>INTRODUCCIÓN</a:t>
            </a:r>
          </a:p>
        </p:txBody>
      </p:sp>
      <p:sp>
        <p:nvSpPr>
          <p:cNvPr id="3" name="Marcador de texto 2"/>
          <p:cNvSpPr>
            <a:spLocks noGrp="1"/>
          </p:cNvSpPr>
          <p:nvPr>
            <p:ph type="body" idx="1"/>
          </p:nvPr>
        </p:nvSpPr>
        <p:spPr>
          <a:xfrm>
            <a:off x="457200" y="1534603"/>
            <a:ext cx="8253046" cy="4882822"/>
          </a:xfrm>
        </p:spPr>
        <p:txBody>
          <a:bodyPr>
            <a:normAutofit/>
          </a:bodyPr>
          <a:lstStyle/>
          <a:p>
            <a:pPr marL="0" indent="0" algn="just">
              <a:buNone/>
            </a:pPr>
            <a:r>
              <a:rPr lang="es-DO" sz="2000" dirty="0" smtClean="0">
                <a:latin typeface="Calibri" panose="020F0502020204030204" pitchFamily="34" charset="0"/>
                <a:cs typeface="Times New Roman" panose="02020603050405020304" pitchFamily="18" charset="0"/>
              </a:rPr>
              <a:t>Las Pruebas Nacionales en </a:t>
            </a:r>
            <a:r>
              <a:rPr lang="es-DO" sz="2000" dirty="0">
                <a:latin typeface="Calibri" panose="020F0502020204030204" pitchFamily="34" charset="0"/>
                <a:cs typeface="Times New Roman" panose="02020603050405020304" pitchFamily="18" charset="0"/>
              </a:rPr>
              <a:t>este año 2022 se retomarán y se aplicarán con algunos </a:t>
            </a:r>
            <a:r>
              <a:rPr lang="es-DO" sz="2000" dirty="0" smtClean="0">
                <a:latin typeface="Calibri" panose="020F0502020204030204" pitchFamily="34" charset="0"/>
                <a:cs typeface="Times New Roman" panose="02020603050405020304" pitchFamily="18" charset="0"/>
              </a:rPr>
              <a:t>ajustes.  </a:t>
            </a:r>
            <a:endParaRPr lang="es-DO" sz="2000" dirty="0">
              <a:latin typeface="Calibri" panose="020F0502020204030204" pitchFamily="34" charset="0"/>
              <a:cs typeface="Times New Roman" panose="02020603050405020304" pitchFamily="18" charset="0"/>
            </a:endParaRPr>
          </a:p>
          <a:p>
            <a:pPr marL="0" indent="0" algn="just">
              <a:buNone/>
            </a:pPr>
            <a:r>
              <a:rPr lang="es-DO" sz="2000" dirty="0" smtClean="0">
                <a:latin typeface="Calibri" panose="020F0502020204030204" pitchFamily="34" charset="0"/>
                <a:cs typeface="Calibri" panose="020F0502020204030204" pitchFamily="34" charset="0"/>
              </a:rPr>
              <a:t>Las </a:t>
            </a:r>
            <a:r>
              <a:rPr lang="es-DO" sz="2000" dirty="0">
                <a:latin typeface="Calibri" panose="020F0502020204030204" pitchFamily="34" charset="0"/>
                <a:cs typeface="Calibri" panose="020F0502020204030204" pitchFamily="34" charset="0"/>
              </a:rPr>
              <a:t>Pruebas Nacionales 2022 son unas pruebas de transición entre el currículo anterior y el actual, y estarán ajustadas como consecuencia del impacto de la pandemia en la educación. Para este ajuste se ha tomado en cuenta:</a:t>
            </a:r>
            <a:r>
              <a:rPr lang="es-DO" sz="2000" dirty="0">
                <a:latin typeface="Calibri" panose="020F0502020204030204" pitchFamily="34" charset="0"/>
                <a:cs typeface="Times New Roman" panose="02020603050405020304" pitchFamily="18" charset="0"/>
              </a:rPr>
              <a:t> </a:t>
            </a:r>
          </a:p>
          <a:p>
            <a:pPr>
              <a:buFontTx/>
              <a:buChar char="-"/>
            </a:pPr>
            <a:r>
              <a:rPr lang="es-DO" sz="2000" dirty="0">
                <a:latin typeface="Calibri" panose="020F0502020204030204" pitchFamily="34" charset="0"/>
                <a:cs typeface="Times New Roman" panose="02020603050405020304" pitchFamily="18" charset="0"/>
              </a:rPr>
              <a:t>Los contenidos curriculares priorizados asumidos en pandemia. </a:t>
            </a:r>
          </a:p>
          <a:p>
            <a:pPr>
              <a:buFontTx/>
              <a:buChar char="-"/>
            </a:pPr>
            <a:r>
              <a:rPr lang="es-DO" sz="2000" dirty="0">
                <a:latin typeface="Calibri" panose="020F0502020204030204" pitchFamily="34" charset="0"/>
                <a:cs typeface="Times New Roman" panose="02020603050405020304" pitchFamily="18" charset="0"/>
              </a:rPr>
              <a:t>Contenidos que son comunes en las diferentes modalidades y entre los currículos del 1995 y 2017.</a:t>
            </a:r>
          </a:p>
          <a:p>
            <a:pPr>
              <a:buFontTx/>
              <a:buChar char="-"/>
            </a:pPr>
            <a:r>
              <a:rPr lang="es-DO" sz="2000" dirty="0">
                <a:latin typeface="Calibri" panose="020F0502020204030204" pitchFamily="34" charset="0"/>
                <a:cs typeface="Times New Roman" panose="02020603050405020304" pitchFamily="18" charset="0"/>
              </a:rPr>
              <a:t>Los resultados de la Consulta Nacional a Docentes (CND2021) que se aplicó a una muestra representativa para indagar sobre los indicadores de logros alcanzados y el proceso educativo durante el 2021.</a:t>
            </a:r>
          </a:p>
          <a:p>
            <a:pPr>
              <a:buFontTx/>
              <a:buChar char="-"/>
            </a:pPr>
            <a:r>
              <a:rPr lang="es-DO" sz="2000" dirty="0">
                <a:latin typeface="Calibri" panose="020F0502020204030204" pitchFamily="34" charset="0"/>
                <a:cs typeface="Times New Roman" panose="02020603050405020304" pitchFamily="18" charset="0"/>
              </a:rPr>
              <a:t>Los reportes de los distritos y regionales sobre temáticas trabajadas.  </a:t>
            </a:r>
          </a:p>
          <a:p>
            <a:pPr marL="0" indent="0">
              <a:buNone/>
            </a:pPr>
            <a:endParaRPr lang="es-DO" sz="2400" dirty="0"/>
          </a:p>
          <a:p>
            <a:pPr marL="0" indent="0">
              <a:buNone/>
            </a:pPr>
            <a:endParaRPr lang="es-ES" sz="2400" dirty="0"/>
          </a:p>
          <a:p>
            <a:pPr>
              <a:buFontTx/>
              <a:buChar char="-"/>
            </a:pPr>
            <a:endParaRPr lang="es-DO" sz="2000" b="1" dirty="0"/>
          </a:p>
        </p:txBody>
      </p:sp>
    </p:spTree>
    <p:extLst>
      <p:ext uri="{BB962C8B-B14F-4D97-AF65-F5344CB8AC3E}">
        <p14:creationId xmlns:p14="http://schemas.microsoft.com/office/powerpoint/2010/main" val="34177351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DO" sz="3200" dirty="0" smtClean="0"/>
              <a:t>Estrategia de Familiarización </a:t>
            </a:r>
            <a:endParaRPr lang="es-DO" sz="3200" dirty="0"/>
          </a:p>
        </p:txBody>
      </p:sp>
      <p:sp>
        <p:nvSpPr>
          <p:cNvPr id="3" name="Marcador de texto 2"/>
          <p:cNvSpPr>
            <a:spLocks noGrp="1"/>
          </p:cNvSpPr>
          <p:nvPr>
            <p:ph type="body" idx="1"/>
          </p:nvPr>
        </p:nvSpPr>
        <p:spPr/>
        <p:txBody>
          <a:bodyPr>
            <a:normAutofit fontScale="70000" lnSpcReduction="20000"/>
          </a:bodyPr>
          <a:lstStyle/>
          <a:p>
            <a:r>
              <a:rPr lang="es-DO" dirty="0">
                <a:latin typeface="Calibri" panose="020F0502020204030204" pitchFamily="34" charset="0"/>
                <a:cs typeface="Times New Roman" panose="02020603050405020304" pitchFamily="18" charset="0"/>
              </a:rPr>
              <a:t>Tomando en cuenta que los estudiantes tuvieron dos años de clase a distancia por la pandemia y </a:t>
            </a:r>
            <a:r>
              <a:rPr lang="es-DO" dirty="0" smtClean="0">
                <a:latin typeface="Calibri" panose="020F0502020204030204" pitchFamily="34" charset="0"/>
                <a:cs typeface="Times New Roman" panose="02020603050405020304" pitchFamily="18" charset="0"/>
              </a:rPr>
              <a:t>por tanto de suspensión de las Pruebas Nacionales se </a:t>
            </a:r>
            <a:r>
              <a:rPr lang="es-DO" dirty="0">
                <a:latin typeface="Calibri" panose="020F0502020204030204" pitchFamily="34" charset="0"/>
                <a:cs typeface="Times New Roman" panose="02020603050405020304" pitchFamily="18" charset="0"/>
              </a:rPr>
              <a:t>diseñó la “Estrategia de Familiarización con las Pruebas Nacionales</a:t>
            </a:r>
            <a:r>
              <a:rPr lang="es-DO" dirty="0" smtClean="0">
                <a:latin typeface="Calibri" panose="020F0502020204030204" pitchFamily="34" charset="0"/>
                <a:cs typeface="Times New Roman" panose="02020603050405020304" pitchFamily="18" charset="0"/>
              </a:rPr>
              <a:t>” para orientar a los centros educativos, estudiantes y sus familias sobre las mismas antes de su aplicación. Esto incluye poner a su disposición:</a:t>
            </a:r>
          </a:p>
          <a:p>
            <a:pPr lvl="1"/>
            <a:r>
              <a:rPr lang="es-DO" dirty="0" smtClean="0">
                <a:latin typeface="Calibri" panose="020F0502020204030204" pitchFamily="34" charset="0"/>
                <a:cs typeface="Times New Roman" panose="02020603050405020304" pitchFamily="18" charset="0"/>
              </a:rPr>
              <a:t>Documento instructivo a los docentes explicando los ajustes a las pruebas 2022 e instrucciones para familiarizar a los estudiantes.</a:t>
            </a:r>
          </a:p>
          <a:p>
            <a:pPr lvl="1"/>
            <a:r>
              <a:rPr lang="es-DO" dirty="0" smtClean="0">
                <a:latin typeface="Calibri" panose="020F0502020204030204" pitchFamily="34" charset="0"/>
                <a:cs typeface="Times New Roman" panose="02020603050405020304" pitchFamily="18" charset="0"/>
              </a:rPr>
              <a:t>Presentaciones (</a:t>
            </a:r>
            <a:r>
              <a:rPr lang="es-DO" dirty="0" err="1" smtClean="0">
                <a:latin typeface="Calibri" panose="020F0502020204030204" pitchFamily="34" charset="0"/>
                <a:cs typeface="Times New Roman" panose="02020603050405020304" pitchFamily="18" charset="0"/>
              </a:rPr>
              <a:t>ppt</a:t>
            </a:r>
            <a:r>
              <a:rPr lang="es-DO" dirty="0" smtClean="0">
                <a:latin typeface="Calibri" panose="020F0502020204030204" pitchFamily="34" charset="0"/>
                <a:cs typeface="Times New Roman" panose="02020603050405020304" pitchFamily="18" charset="0"/>
              </a:rPr>
              <a:t>) sobre lo que evalúan estas pruebas en cada área</a:t>
            </a:r>
          </a:p>
          <a:p>
            <a:pPr lvl="1"/>
            <a:r>
              <a:rPr lang="es-DO" dirty="0" smtClean="0">
                <a:latin typeface="Calibri" panose="020F0502020204030204" pitchFamily="34" charset="0"/>
                <a:cs typeface="Times New Roman" panose="02020603050405020304" pitchFamily="18" charset="0"/>
              </a:rPr>
              <a:t>Cuadernillos de práctica para los estudiantes.</a:t>
            </a:r>
          </a:p>
          <a:p>
            <a:pPr lvl="1"/>
            <a:r>
              <a:rPr lang="es-DO" dirty="0" smtClean="0">
                <a:latin typeface="Calibri" panose="020F0502020204030204" pitchFamily="34" charset="0"/>
                <a:cs typeface="Times New Roman" panose="02020603050405020304" pitchFamily="18" charset="0"/>
              </a:rPr>
              <a:t>Videos informativos y motivacionales.</a:t>
            </a:r>
            <a:endParaRPr lang="es-DO" dirty="0">
              <a:latin typeface="Calibri" panose="020F0502020204030204" pitchFamily="34" charset="0"/>
              <a:cs typeface="Times New Roman" panose="02020603050405020304" pitchFamily="18" charset="0"/>
            </a:endParaRPr>
          </a:p>
          <a:p>
            <a:endParaRPr lang="es-DO" dirty="0"/>
          </a:p>
        </p:txBody>
      </p:sp>
    </p:spTree>
    <p:extLst>
      <p:ext uri="{BB962C8B-B14F-4D97-AF65-F5344CB8AC3E}">
        <p14:creationId xmlns:p14="http://schemas.microsoft.com/office/powerpoint/2010/main" val="32108771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DO" sz="1800" dirty="0"/>
              <a:t>FECHAS DE APLICACIÓN DE PRUEBAS NACIONALES 2022</a:t>
            </a:r>
          </a:p>
        </p:txBody>
      </p:sp>
      <p:graphicFrame>
        <p:nvGraphicFramePr>
          <p:cNvPr id="6" name="Tabla 5"/>
          <p:cNvGraphicFramePr>
            <a:graphicFrameLocks noGrp="1"/>
          </p:cNvGraphicFramePr>
          <p:nvPr>
            <p:extLst>
              <p:ext uri="{D42A27DB-BD31-4B8C-83A1-F6EECF244321}">
                <p14:modId xmlns:p14="http://schemas.microsoft.com/office/powerpoint/2010/main" val="2468705667"/>
              </p:ext>
            </p:extLst>
          </p:nvPr>
        </p:nvGraphicFramePr>
        <p:xfrm>
          <a:off x="954157" y="1804947"/>
          <a:ext cx="7060758" cy="2942015"/>
        </p:xfrm>
        <a:graphic>
          <a:graphicData uri="http://schemas.openxmlformats.org/drawingml/2006/table">
            <a:tbl>
              <a:tblPr firstRow="1" firstCol="1" bandRow="1"/>
              <a:tblGrid>
                <a:gridCol w="658807">
                  <a:extLst>
                    <a:ext uri="{9D8B030D-6E8A-4147-A177-3AD203B41FA5}">
                      <a16:colId xmlns:a16="http://schemas.microsoft.com/office/drawing/2014/main" val="786886036"/>
                    </a:ext>
                  </a:extLst>
                </a:gridCol>
                <a:gridCol w="3459968">
                  <a:extLst>
                    <a:ext uri="{9D8B030D-6E8A-4147-A177-3AD203B41FA5}">
                      <a16:colId xmlns:a16="http://schemas.microsoft.com/office/drawing/2014/main" val="803326031"/>
                    </a:ext>
                  </a:extLst>
                </a:gridCol>
                <a:gridCol w="2941983">
                  <a:extLst>
                    <a:ext uri="{9D8B030D-6E8A-4147-A177-3AD203B41FA5}">
                      <a16:colId xmlns:a16="http://schemas.microsoft.com/office/drawing/2014/main" val="297675290"/>
                    </a:ext>
                  </a:extLst>
                </a:gridCol>
              </a:tblGrid>
              <a:tr h="448195">
                <a:tc gridSpan="2">
                  <a:txBody>
                    <a:bodyPr/>
                    <a:lstStyle/>
                    <a:p>
                      <a:pPr>
                        <a:lnSpc>
                          <a:spcPct val="115000"/>
                        </a:lnSpc>
                        <a:spcAft>
                          <a:spcPts val="1000"/>
                        </a:spcAft>
                      </a:pPr>
                      <a:r>
                        <a:rPr lang="es-ES" sz="2000" b="1" dirty="0">
                          <a:effectLst/>
                          <a:latin typeface="Calibri Light" panose="020F0302020204030204" pitchFamily="34" charset="0"/>
                          <a:ea typeface="Times New Roman" panose="02020603050405020304" pitchFamily="18" charset="0"/>
                          <a:cs typeface="Times New Roman" panose="02020603050405020304" pitchFamily="18" charset="0"/>
                        </a:rPr>
                        <a:t>Primera Convocatoria</a:t>
                      </a:r>
                      <a:endParaRPr lang="es-DO"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DO"/>
                    </a:p>
                  </a:txBody>
                  <a:tcPr/>
                </a:tc>
                <a:tc>
                  <a:txBody>
                    <a:bodyPr/>
                    <a:lstStyle/>
                    <a:p>
                      <a:pPr>
                        <a:lnSpc>
                          <a:spcPct val="115000"/>
                        </a:lnSpc>
                        <a:spcAft>
                          <a:spcPts val="1000"/>
                        </a:spcAft>
                      </a:pPr>
                      <a:r>
                        <a:rPr lang="es-ES" sz="2000" b="1" dirty="0">
                          <a:effectLst/>
                          <a:latin typeface="Calibri Light" panose="020F0302020204030204" pitchFamily="34" charset="0"/>
                          <a:ea typeface="Times New Roman" panose="02020603050405020304" pitchFamily="18" charset="0"/>
                          <a:cs typeface="Times New Roman" panose="02020603050405020304" pitchFamily="18" charset="0"/>
                        </a:rPr>
                        <a:t>Fechas</a:t>
                      </a:r>
                      <a:endParaRPr lang="es-DO"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51169657"/>
                  </a:ext>
                </a:extLst>
              </a:tr>
              <a:tr h="448195">
                <a:tc>
                  <a:txBody>
                    <a:bodyPr/>
                    <a:lstStyle/>
                    <a:p>
                      <a:pPr>
                        <a:lnSpc>
                          <a:spcPct val="115000"/>
                        </a:lnSpc>
                        <a:spcAft>
                          <a:spcPts val="1000"/>
                        </a:spcAft>
                      </a:pPr>
                      <a:r>
                        <a:rPr lang="es-ES" sz="120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D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S" sz="2000" smtClean="0">
                          <a:effectLst/>
                          <a:latin typeface="Calibri Light" panose="020F0302020204030204" pitchFamily="34" charset="0"/>
                          <a:ea typeface="Times New Roman" panose="02020603050405020304" pitchFamily="18" charset="0"/>
                          <a:cs typeface="Times New Roman" panose="02020603050405020304" pitchFamily="18" charset="0"/>
                        </a:rPr>
                        <a:t>Básica de Adultos</a:t>
                      </a:r>
                      <a:endParaRPr lang="es-DO"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2000">
                          <a:effectLst/>
                          <a:latin typeface="Calibri Light" panose="020F0302020204030204" pitchFamily="34" charset="0"/>
                          <a:ea typeface="Times New Roman" panose="02020603050405020304" pitchFamily="18" charset="0"/>
                          <a:cs typeface="Times New Roman" panose="02020603050405020304" pitchFamily="18" charset="0"/>
                        </a:rPr>
                        <a:t>16 y 17, 23 y 24 de julio</a:t>
                      </a:r>
                      <a:endParaRPr lang="es-DO"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285830"/>
                  </a:ext>
                </a:extLst>
              </a:tr>
              <a:tr h="448195">
                <a:tc>
                  <a:txBody>
                    <a:bodyPr/>
                    <a:lstStyle/>
                    <a:p>
                      <a:pPr>
                        <a:lnSpc>
                          <a:spcPct val="115000"/>
                        </a:lnSpc>
                        <a:spcAft>
                          <a:spcPts val="1000"/>
                        </a:spcAft>
                      </a:pPr>
                      <a:r>
                        <a:rPr lang="es-ES" sz="120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D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2000">
                          <a:effectLst/>
                          <a:latin typeface="Calibri Light" panose="020F0302020204030204" pitchFamily="34" charset="0"/>
                          <a:ea typeface="Times New Roman" panose="02020603050405020304" pitchFamily="18" charset="0"/>
                          <a:cs typeface="Times New Roman" panose="02020603050405020304" pitchFamily="18" charset="0"/>
                        </a:rPr>
                        <a:t>Media-Secundaria </a:t>
                      </a:r>
                      <a:endParaRPr lang="es-DO"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2000" dirty="0">
                          <a:effectLst/>
                          <a:latin typeface="Calibri Light" panose="020F0302020204030204" pitchFamily="34" charset="0"/>
                          <a:ea typeface="Times New Roman" panose="02020603050405020304" pitchFamily="18" charset="0"/>
                          <a:cs typeface="Times New Roman" panose="02020603050405020304" pitchFamily="18" charset="0"/>
                        </a:rPr>
                        <a:t>12-15 de julio </a:t>
                      </a:r>
                      <a:endParaRPr lang="es-DO"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144964"/>
                  </a:ext>
                </a:extLst>
              </a:tr>
              <a:tr h="448195">
                <a:tc gridSpan="2">
                  <a:txBody>
                    <a:bodyPr/>
                    <a:lstStyle/>
                    <a:p>
                      <a:pPr>
                        <a:lnSpc>
                          <a:spcPct val="115000"/>
                        </a:lnSpc>
                        <a:spcAft>
                          <a:spcPts val="1000"/>
                        </a:spcAft>
                      </a:pPr>
                      <a:r>
                        <a:rPr lang="es-ES" sz="2000">
                          <a:effectLst/>
                          <a:latin typeface="Calibri Light" panose="020F0302020204030204" pitchFamily="34" charset="0"/>
                          <a:ea typeface="Times New Roman" panose="02020603050405020304" pitchFamily="18" charset="0"/>
                          <a:cs typeface="Times New Roman" panose="02020603050405020304" pitchFamily="18" charset="0"/>
                        </a:rPr>
                        <a:t>Segunda Convocatoria</a:t>
                      </a:r>
                      <a:endParaRPr lang="es-DO"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DO"/>
                    </a:p>
                  </a:txBody>
                  <a:tcPr/>
                </a:tc>
                <a:tc>
                  <a:txBody>
                    <a:bodyPr/>
                    <a:lstStyle/>
                    <a:p>
                      <a:pPr>
                        <a:lnSpc>
                          <a:spcPct val="115000"/>
                        </a:lnSpc>
                        <a:spcAft>
                          <a:spcPts val="1000"/>
                        </a:spcAft>
                      </a:pPr>
                      <a:r>
                        <a:rPr lang="es-ES" sz="2000" dirty="0">
                          <a:effectLst/>
                          <a:latin typeface="Calibri Light" panose="020F0302020204030204" pitchFamily="34" charset="0"/>
                          <a:ea typeface="Times New Roman" panose="02020603050405020304" pitchFamily="18" charset="0"/>
                          <a:cs typeface="Times New Roman" panose="02020603050405020304" pitchFamily="18" charset="0"/>
                        </a:rPr>
                        <a:t>Fechas</a:t>
                      </a:r>
                      <a:endParaRPr lang="es-DO"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5757806"/>
                  </a:ext>
                </a:extLst>
              </a:tr>
              <a:tr h="448195">
                <a:tc>
                  <a:txBody>
                    <a:bodyPr/>
                    <a:lstStyle/>
                    <a:p>
                      <a:pPr>
                        <a:lnSpc>
                          <a:spcPct val="115000"/>
                        </a:lnSpc>
                        <a:spcAft>
                          <a:spcPts val="1000"/>
                        </a:spcAft>
                      </a:pPr>
                      <a:r>
                        <a:rPr lang="es-ES" sz="120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D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S" sz="2000" dirty="0" smtClean="0">
                          <a:effectLst/>
                          <a:latin typeface="Calibri Light" panose="020F0302020204030204" pitchFamily="34" charset="0"/>
                          <a:ea typeface="Times New Roman" panose="02020603050405020304" pitchFamily="18" charset="0"/>
                          <a:cs typeface="Times New Roman" panose="02020603050405020304" pitchFamily="18" charset="0"/>
                        </a:rPr>
                        <a:t>Básica de Adultos</a:t>
                      </a:r>
                      <a:endParaRPr lang="es-DO"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2000" dirty="0">
                          <a:effectLst/>
                          <a:latin typeface="Calibri Light" panose="020F0302020204030204" pitchFamily="34" charset="0"/>
                          <a:ea typeface="Times New Roman" panose="02020603050405020304" pitchFamily="18" charset="0"/>
                          <a:cs typeface="Times New Roman" panose="02020603050405020304" pitchFamily="18" charset="0"/>
                        </a:rPr>
                        <a:t>10 y 11, 16 y 17 septiembre</a:t>
                      </a:r>
                      <a:endParaRPr lang="es-DO"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746488"/>
                  </a:ext>
                </a:extLst>
              </a:tr>
              <a:tr h="448195">
                <a:tc>
                  <a:txBody>
                    <a:bodyPr/>
                    <a:lstStyle/>
                    <a:p>
                      <a:pPr>
                        <a:lnSpc>
                          <a:spcPct val="115000"/>
                        </a:lnSpc>
                        <a:spcAft>
                          <a:spcPts val="1000"/>
                        </a:spcAft>
                      </a:pPr>
                      <a:r>
                        <a:rPr lang="es-ES" sz="1200">
                          <a:effectLst/>
                          <a:latin typeface="Calibri Light" panose="020F0302020204030204" pitchFamily="34" charset="0"/>
                          <a:ea typeface="Times New Roman" panose="02020603050405020304" pitchFamily="18" charset="0"/>
                          <a:cs typeface="Times New Roman" panose="02020603050405020304" pitchFamily="18" charset="0"/>
                        </a:rPr>
                        <a:t> </a:t>
                      </a:r>
                      <a:endParaRPr lang="es-D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es-ES" sz="2000">
                          <a:effectLst/>
                          <a:latin typeface="Calibri Light" panose="020F0302020204030204" pitchFamily="34" charset="0"/>
                          <a:ea typeface="Times New Roman" panose="02020603050405020304" pitchFamily="18" charset="0"/>
                          <a:cs typeface="Times New Roman" panose="02020603050405020304" pitchFamily="18" charset="0"/>
                        </a:rPr>
                        <a:t>Media-Secundaria </a:t>
                      </a:r>
                      <a:endParaRPr lang="es-DO"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2000" dirty="0">
                          <a:effectLst/>
                          <a:latin typeface="Calibri Light" panose="020F0302020204030204" pitchFamily="34" charset="0"/>
                          <a:ea typeface="Times New Roman" panose="02020603050405020304" pitchFamily="18" charset="0"/>
                          <a:cs typeface="Times New Roman" panose="02020603050405020304" pitchFamily="18" charset="0"/>
                        </a:rPr>
                        <a:t>6-9 de septiembre </a:t>
                      </a:r>
                      <a:endParaRPr lang="es-DO"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540388"/>
                  </a:ext>
                </a:extLst>
              </a:tr>
            </a:tbl>
          </a:graphicData>
        </a:graphic>
      </p:graphicFrame>
      <p:sp>
        <p:nvSpPr>
          <p:cNvPr id="7" name="Título 1"/>
          <p:cNvSpPr txBox="1">
            <a:spLocks/>
          </p:cNvSpPr>
          <p:nvPr/>
        </p:nvSpPr>
        <p:spPr>
          <a:xfrm>
            <a:off x="1598213" y="5009356"/>
            <a:ext cx="6567778" cy="878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457200" rtl="0" latinLnBrk="0">
              <a:lnSpc>
                <a:spcPct val="100000"/>
              </a:lnSpc>
              <a:spcBef>
                <a:spcPts val="0"/>
              </a:spcBef>
              <a:spcAft>
                <a:spcPts val="0"/>
              </a:spcAft>
              <a:buClrTx/>
              <a:buSzTx/>
              <a:buFontTx/>
              <a:buNone/>
              <a:tabLst/>
              <a:defRPr sz="4400" b="1" i="0" u="none" strike="noStrike" cap="none" spc="0" baseline="0">
                <a:solidFill>
                  <a:srgbClr val="002060"/>
                </a:solidFill>
                <a:uFillTx/>
                <a:latin typeface="Century Gothic" panose="020B0502020202020204" pitchFamily="34" charset="0"/>
                <a:ea typeface="Franklin Gothic Medium"/>
                <a:cs typeface="Franklin Gothic Medium"/>
                <a:sym typeface="Franklin Gothic Medium"/>
              </a:defRPr>
            </a:lvl1pPr>
            <a:lvl2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2pPr>
            <a:lvl3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3pPr>
            <a:lvl4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4pPr>
            <a:lvl5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5pPr>
            <a:lvl6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6pPr>
            <a:lvl7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7pPr>
            <a:lvl8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8pPr>
            <a:lvl9pPr marL="0" marR="0" indent="0" algn="ctr" defTabSz="457200" rtl="0" latinLnBrk="0">
              <a:lnSpc>
                <a:spcPct val="100000"/>
              </a:lnSpc>
              <a:spcBef>
                <a:spcPts val="0"/>
              </a:spcBef>
              <a:spcAft>
                <a:spcPts val="0"/>
              </a:spcAft>
              <a:buClrTx/>
              <a:buSzTx/>
              <a:buFontTx/>
              <a:buNone/>
              <a:tabLst/>
              <a:defRPr sz="4400" b="1" i="0" u="none" strike="noStrike" cap="none" spc="0" baseline="0">
                <a:solidFill>
                  <a:srgbClr val="595959"/>
                </a:solidFill>
                <a:uFillTx/>
                <a:latin typeface="Franklin Gothic Medium"/>
                <a:ea typeface="Franklin Gothic Medium"/>
                <a:cs typeface="Franklin Gothic Medium"/>
                <a:sym typeface="Franklin Gothic Medium"/>
              </a:defRPr>
            </a:lvl9pPr>
          </a:lstStyle>
          <a:p>
            <a:pPr hangingPunct="1"/>
            <a:r>
              <a:rPr lang="es-DO" sz="1600" dirty="0"/>
              <a:t>La fecha de la tercera convocatoria se informará más adelante </a:t>
            </a:r>
          </a:p>
        </p:txBody>
      </p:sp>
    </p:spTree>
    <p:extLst>
      <p:ext uri="{BB962C8B-B14F-4D97-AF65-F5344CB8AC3E}">
        <p14:creationId xmlns:p14="http://schemas.microsoft.com/office/powerpoint/2010/main" val="11251914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BBC6-FD03-4FE1-9AF5-3E45CF008A0F}"/>
              </a:ext>
            </a:extLst>
          </p:cNvPr>
          <p:cNvSpPr>
            <a:spLocks noGrp="1"/>
          </p:cNvSpPr>
          <p:nvPr>
            <p:ph type="title"/>
          </p:nvPr>
        </p:nvSpPr>
        <p:spPr>
          <a:xfrm>
            <a:off x="2666044" y="355600"/>
            <a:ext cx="6251814" cy="1262186"/>
          </a:xfrm>
        </p:spPr>
        <p:txBody>
          <a:bodyPr>
            <a:normAutofit/>
          </a:bodyPr>
          <a:lstStyle/>
          <a:p>
            <a:r>
              <a:rPr lang="es-DO" sz="2000" dirty="0" smtClean="0"/>
              <a:t>CARACTERÍSTICAS  </a:t>
            </a:r>
            <a:r>
              <a:rPr lang="es-DO" sz="2000" dirty="0"/>
              <a:t>Y ESTRUCTURA DE LAS PRUEBAS NACIONALES PARA 2022</a:t>
            </a:r>
            <a:endParaRPr lang="en-US" sz="2000" dirty="0"/>
          </a:p>
        </p:txBody>
      </p:sp>
      <p:sp>
        <p:nvSpPr>
          <p:cNvPr id="3" name="Text Placeholder 2">
            <a:extLst>
              <a:ext uri="{FF2B5EF4-FFF2-40B4-BE49-F238E27FC236}">
                <a16:creationId xmlns:a16="http://schemas.microsoft.com/office/drawing/2014/main" id="{5B62FCB2-9539-4F62-8B25-C6389550EF36}"/>
              </a:ext>
            </a:extLst>
          </p:cNvPr>
          <p:cNvSpPr>
            <a:spLocks noGrp="1"/>
          </p:cNvSpPr>
          <p:nvPr>
            <p:ph type="body" idx="1"/>
          </p:nvPr>
        </p:nvSpPr>
        <p:spPr>
          <a:xfrm>
            <a:off x="586911" y="1617786"/>
            <a:ext cx="7959212" cy="4739814"/>
          </a:xfrm>
        </p:spPr>
        <p:txBody>
          <a:bodyPr>
            <a:normAutofit fontScale="70000" lnSpcReduction="20000"/>
          </a:bodyPr>
          <a:lstStyle/>
          <a:p>
            <a:r>
              <a:rPr lang="es-DO" dirty="0">
                <a:latin typeface="Calibri" panose="020F0502020204030204" pitchFamily="34" charset="0"/>
              </a:rPr>
              <a:t>Son pruebas censales basadas en el currículo priorizado, de lápiz y papel que evalúan los logros de aprendizaje de los estudiantes.</a:t>
            </a:r>
          </a:p>
          <a:p>
            <a:r>
              <a:rPr lang="es-DO" dirty="0">
                <a:latin typeface="Calibri" panose="020F0502020204030204" pitchFamily="34" charset="0"/>
              </a:rPr>
              <a:t>Tienen finalidad de promoción y certificación.</a:t>
            </a:r>
          </a:p>
          <a:p>
            <a:r>
              <a:rPr lang="es-DO" dirty="0">
                <a:latin typeface="Calibri" panose="020F0502020204030204" pitchFamily="34" charset="0"/>
              </a:rPr>
              <a:t>Tienen un valor de 30% en la nota final. La nota de presentación del centro tiene valor de 70%.</a:t>
            </a:r>
          </a:p>
          <a:p>
            <a:r>
              <a:rPr lang="es-DO" dirty="0" smtClean="0">
                <a:solidFill>
                  <a:schemeClr val="accent1"/>
                </a:solidFill>
                <a:latin typeface="Calibri" panose="020F0502020204030204" pitchFamily="34" charset="0"/>
              </a:rPr>
              <a:t>En Lengua Española </a:t>
            </a:r>
            <a:r>
              <a:rPr lang="es-DO" dirty="0" smtClean="0">
                <a:latin typeface="Calibri" panose="020F0502020204030204" pitchFamily="34" charset="0"/>
              </a:rPr>
              <a:t>es </a:t>
            </a:r>
            <a:r>
              <a:rPr lang="es-DO" dirty="0">
                <a:latin typeface="Calibri" panose="020F0502020204030204" pitchFamily="34" charset="0"/>
              </a:rPr>
              <a:t>la misma prueba para la Modalidad General-Académica y Técnico Profesional y en Artes.</a:t>
            </a:r>
          </a:p>
          <a:p>
            <a:r>
              <a:rPr lang="es-DO" dirty="0">
                <a:latin typeface="Calibri" panose="020F0502020204030204" pitchFamily="34" charset="0"/>
              </a:rPr>
              <a:t>Las pruebas de Adultos se presenta en 2 cuadernillos y en Media-Secundaria en 4 cuadernillos.</a:t>
            </a:r>
          </a:p>
          <a:p>
            <a:r>
              <a:rPr lang="es-DO" dirty="0">
                <a:latin typeface="Calibri" panose="020F0502020204030204" pitchFamily="34" charset="0"/>
              </a:rPr>
              <a:t>Las preguntas son del tipo opción múltiple con 4 opciones de respuesta, pero solo una es correcta. Se responden en una hoja de respuestas.</a:t>
            </a:r>
          </a:p>
          <a:p>
            <a:r>
              <a:rPr lang="en-US" dirty="0">
                <a:latin typeface="Calibri" panose="020F0502020204030204" pitchFamily="34" charset="0"/>
              </a:rPr>
              <a:t>Se </a:t>
            </a:r>
            <a:r>
              <a:rPr lang="en-US" dirty="0" err="1">
                <a:latin typeface="Calibri" panose="020F0502020204030204" pitchFamily="34" charset="0"/>
              </a:rPr>
              <a:t>presentan</a:t>
            </a:r>
            <a:r>
              <a:rPr lang="en-US" dirty="0">
                <a:latin typeface="Calibri" panose="020F0502020204030204" pitchFamily="34" charset="0"/>
              </a:rPr>
              <a:t> </a:t>
            </a:r>
            <a:r>
              <a:rPr lang="en-US" dirty="0" err="1">
                <a:latin typeface="Calibri" panose="020F0502020204030204" pitchFamily="34" charset="0"/>
              </a:rPr>
              <a:t>en</a:t>
            </a:r>
            <a:r>
              <a:rPr lang="en-US" dirty="0">
                <a:latin typeface="Calibri" panose="020F0502020204030204" pitchFamily="34" charset="0"/>
              </a:rPr>
              <a:t> 2 </a:t>
            </a:r>
            <a:r>
              <a:rPr lang="en-US" dirty="0" err="1">
                <a:latin typeface="Calibri" panose="020F0502020204030204" pitchFamily="34" charset="0"/>
              </a:rPr>
              <a:t>convocatorias</a:t>
            </a:r>
            <a:r>
              <a:rPr lang="en-US" dirty="0">
                <a:latin typeface="Calibri" panose="020F0502020204030204" pitchFamily="34" charset="0"/>
              </a:rPr>
              <a:t> para </a:t>
            </a:r>
            <a:r>
              <a:rPr lang="en-US" dirty="0" err="1">
                <a:latin typeface="Calibri" panose="020F0502020204030204" pitchFamily="34" charset="0"/>
              </a:rPr>
              <a:t>Básica</a:t>
            </a:r>
            <a:r>
              <a:rPr lang="en-US" dirty="0">
                <a:latin typeface="Calibri" panose="020F0502020204030204" pitchFamily="34" charset="0"/>
              </a:rPr>
              <a:t> de </a:t>
            </a:r>
            <a:r>
              <a:rPr lang="en-US" dirty="0" err="1">
                <a:latin typeface="Calibri" panose="020F0502020204030204" pitchFamily="34" charset="0"/>
              </a:rPr>
              <a:t>Adultos</a:t>
            </a:r>
            <a:r>
              <a:rPr lang="en-US" dirty="0">
                <a:latin typeface="Calibri" panose="020F0502020204030204" pitchFamily="34" charset="0"/>
              </a:rPr>
              <a:t> y 3 </a:t>
            </a:r>
            <a:r>
              <a:rPr lang="en-US" dirty="0" err="1">
                <a:latin typeface="Calibri" panose="020F0502020204030204" pitchFamily="34" charset="0"/>
              </a:rPr>
              <a:t>convocatorias</a:t>
            </a:r>
            <a:r>
              <a:rPr lang="en-US" dirty="0">
                <a:latin typeface="Calibri" panose="020F0502020204030204" pitchFamily="34" charset="0"/>
              </a:rPr>
              <a:t> para Media-</a:t>
            </a:r>
            <a:r>
              <a:rPr lang="en-US" dirty="0" err="1">
                <a:latin typeface="Calibri" panose="020F0502020204030204" pitchFamily="34" charset="0"/>
              </a:rPr>
              <a:t>Secundaria</a:t>
            </a:r>
            <a:r>
              <a:rPr lang="en-US" dirty="0"/>
              <a:t>.</a:t>
            </a:r>
          </a:p>
        </p:txBody>
      </p:sp>
    </p:spTree>
    <p:extLst>
      <p:ext uri="{BB962C8B-B14F-4D97-AF65-F5344CB8AC3E}">
        <p14:creationId xmlns:p14="http://schemas.microsoft.com/office/powerpoint/2010/main" val="21795142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3891E7-E900-420A-A31C-3996F86EC9F1}"/>
              </a:ext>
            </a:extLst>
          </p:cNvPr>
          <p:cNvSpPr>
            <a:spLocks noGrp="1"/>
          </p:cNvSpPr>
          <p:nvPr>
            <p:ph type="title"/>
          </p:nvPr>
        </p:nvSpPr>
        <p:spPr/>
        <p:txBody>
          <a:bodyPr>
            <a:normAutofit fontScale="90000"/>
          </a:bodyPr>
          <a:lstStyle/>
          <a:p>
            <a:r>
              <a:rPr lang="es-DO" sz="2400" kern="1200" dirty="0">
                <a:ea typeface="+mj-ea"/>
                <a:cs typeface="+mj-cs"/>
              </a:rPr>
              <a:t>Niveles  de complejidad de las preguntas de Lengua Española en las Pruebas Nacionales</a:t>
            </a:r>
            <a:endParaRPr lang="es-DO" dirty="0"/>
          </a:p>
        </p:txBody>
      </p:sp>
      <p:pic>
        <p:nvPicPr>
          <p:cNvPr id="4" name="Imagen 3">
            <a:extLst>
              <a:ext uri="{FF2B5EF4-FFF2-40B4-BE49-F238E27FC236}">
                <a16:creationId xmlns:a16="http://schemas.microsoft.com/office/drawing/2014/main" id="{EF49AF6F-8774-4867-9734-FA5C649F7B10}"/>
              </a:ext>
            </a:extLst>
          </p:cNvPr>
          <p:cNvPicPr>
            <a:picLocks noChangeAspect="1"/>
          </p:cNvPicPr>
          <p:nvPr/>
        </p:nvPicPr>
        <p:blipFill rotWithShape="1">
          <a:blip r:embed="rId2"/>
          <a:srcRect l="3666"/>
          <a:stretch/>
        </p:blipFill>
        <p:spPr>
          <a:xfrm>
            <a:off x="586154" y="2097917"/>
            <a:ext cx="7948246" cy="2797640"/>
          </a:xfrm>
          <a:prstGeom prst="rect">
            <a:avLst/>
          </a:prstGeom>
        </p:spPr>
      </p:pic>
      <p:sp>
        <p:nvSpPr>
          <p:cNvPr id="5" name="Rectángulo 4"/>
          <p:cNvSpPr/>
          <p:nvPr/>
        </p:nvSpPr>
        <p:spPr>
          <a:xfrm>
            <a:off x="586153" y="2125916"/>
            <a:ext cx="7760677" cy="91440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s-DO" sz="1800" b="0" i="0" u="none" strike="noStrike" cap="none" spc="0" normalizeH="0" baseline="0">
              <a:ln>
                <a:noFill/>
              </a:ln>
              <a:solidFill>
                <a:srgbClr val="000000"/>
              </a:solidFill>
              <a:effectLst/>
              <a:uFillTx/>
              <a:latin typeface="+mj-lt"/>
              <a:ea typeface="+mj-ea"/>
              <a:cs typeface="+mj-cs"/>
              <a:sym typeface="Franklin Gothic Book"/>
            </a:endParaRPr>
          </a:p>
        </p:txBody>
      </p:sp>
      <p:sp>
        <p:nvSpPr>
          <p:cNvPr id="3" name="CuadroTexto 2"/>
          <p:cNvSpPr txBox="1"/>
          <p:nvPr/>
        </p:nvSpPr>
        <p:spPr>
          <a:xfrm>
            <a:off x="586152" y="2259951"/>
            <a:ext cx="776067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DO" dirty="0"/>
              <a:t>Los procesos cognitivos que se evalúan en las pruebas de Lengua Española se organizan en tres niveles de complejidad:</a:t>
            </a:r>
          </a:p>
        </p:txBody>
      </p:sp>
    </p:spTree>
    <p:extLst>
      <p:ext uri="{BB962C8B-B14F-4D97-AF65-F5344CB8AC3E}">
        <p14:creationId xmlns:p14="http://schemas.microsoft.com/office/powerpoint/2010/main" val="1132958728"/>
      </p:ext>
    </p:extLst>
  </p:cSld>
  <p:clrMapOvr>
    <a:masterClrMapping/>
  </p:clrMapOvr>
  <p:transition spd="med"/>
</p:sld>
</file>

<file path=ppt/theme/theme1.xml><?xml version="1.0" encoding="utf-8"?>
<a:theme xmlns:a="http://schemas.openxmlformats.org/drawingml/2006/main" name="Plantilla POWERPT MinEducacion FINAL">
  <a:themeElements>
    <a:clrScheme name="Plantilla POWERPT MinEducacion FINAL">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lantilla POWERPT MinEducacion FINAL">
      <a:majorFont>
        <a:latin typeface="Franklin Gothic Book"/>
        <a:ea typeface="Franklin Gothic Book"/>
        <a:cs typeface="Franklin Gothic Book"/>
      </a:majorFont>
      <a:minorFont>
        <a:latin typeface="Helvetica"/>
        <a:ea typeface="Helvetica"/>
        <a:cs typeface="Helvetica"/>
      </a:minorFont>
    </a:fontScheme>
    <a:fmtScheme name="Plantilla POWERPT MinEducacion 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lantilla POWERPT MinEducacion FINAL">
  <a:themeElements>
    <a:clrScheme name="Plantilla POWERPT MinEducacion FINAL">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lantilla POWERPT MinEducacion FINAL">
      <a:majorFont>
        <a:latin typeface="Franklin Gothic Book"/>
        <a:ea typeface="Franklin Gothic Book"/>
        <a:cs typeface="Franklin Gothic Book"/>
      </a:majorFont>
      <a:minorFont>
        <a:latin typeface="Helvetica"/>
        <a:ea typeface="Helvetica"/>
        <a:cs typeface="Helvetica"/>
      </a:minorFont>
    </a:fontScheme>
    <a:fmtScheme name="Plantilla POWERPT MinEducacion 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2331</TotalTime>
  <Words>2982</Words>
  <Application>Microsoft Office PowerPoint</Application>
  <PresentationFormat>Presentación en pantalla (4:3)</PresentationFormat>
  <Paragraphs>307</Paragraphs>
  <Slides>38</Slides>
  <Notes>1</Notes>
  <HiddenSlides>0</HiddenSlides>
  <MMClips>0</MMClips>
  <ScaleCrop>false</ScaleCrop>
  <HeadingPairs>
    <vt:vector size="6" baseType="variant">
      <vt:variant>
        <vt:lpstr>Fuentes usadas</vt:lpstr>
      </vt:variant>
      <vt:variant>
        <vt:i4>15</vt:i4>
      </vt:variant>
      <vt:variant>
        <vt:lpstr>Tema</vt:lpstr>
      </vt:variant>
      <vt:variant>
        <vt:i4>2</vt:i4>
      </vt:variant>
      <vt:variant>
        <vt:lpstr>Títulos de diapositiva</vt:lpstr>
      </vt:variant>
      <vt:variant>
        <vt:i4>38</vt:i4>
      </vt:variant>
    </vt:vector>
  </HeadingPairs>
  <TitlesOfParts>
    <vt:vector size="55" baseType="lpstr">
      <vt:lpstr>맑은 고딕</vt:lpstr>
      <vt:lpstr>MS Mincho</vt:lpstr>
      <vt:lpstr>Arial</vt:lpstr>
      <vt:lpstr>Berlin Sans FB Demi</vt:lpstr>
      <vt:lpstr>Calibri</vt:lpstr>
      <vt:lpstr>Calibri Light</vt:lpstr>
      <vt:lpstr>Calibrí light</vt:lpstr>
      <vt:lpstr>Century Gothic</vt:lpstr>
      <vt:lpstr>Franklin Gothic Book</vt:lpstr>
      <vt:lpstr>Franklin Gothic Medium</vt:lpstr>
      <vt:lpstr>Helvetica</vt:lpstr>
      <vt:lpstr>Lato Black</vt:lpstr>
      <vt:lpstr>Tahoma</vt:lpstr>
      <vt:lpstr>Times New Roman</vt:lpstr>
      <vt:lpstr>Wingdings</vt:lpstr>
      <vt:lpstr>Plantilla POWERPT MinEducacion FINAL</vt:lpstr>
      <vt:lpstr>Tema de Office</vt:lpstr>
      <vt:lpstr> DISEÑO DE LAS PRUEBAS NACIONALES  DEL ÁREA DE LENGUA ESPAÑOLA 2022 </vt:lpstr>
      <vt:lpstr>CONTENIDOS</vt:lpstr>
      <vt:lpstr>PROPÓSITO</vt:lpstr>
      <vt:lpstr>INTRODUCCIÓN</vt:lpstr>
      <vt:lpstr>INTRODUCCIÓN</vt:lpstr>
      <vt:lpstr>Estrategia de Familiarización </vt:lpstr>
      <vt:lpstr>FECHAS DE APLICACIÓN DE PRUEBAS NACIONALES 2022</vt:lpstr>
      <vt:lpstr>CARACTERÍSTICAS  Y ESTRUCTURA DE LAS PRUEBAS NACIONALES PARA 2022</vt:lpstr>
      <vt:lpstr>Niveles  de complejidad de las preguntas de Lengua Española en las Pruebas Nacionales</vt:lpstr>
      <vt:lpstr>Presentación de PowerPoint</vt:lpstr>
      <vt:lpstr>Diseño de las Pruebas Nacionales de Lengua Española</vt:lpstr>
      <vt:lpstr>Presentación de PowerPoint</vt:lpstr>
      <vt:lpstr>Presentación de PowerPoint</vt:lpstr>
      <vt:lpstr>Competencias y temas evaluados en la prueba de Adultos. </vt:lpstr>
      <vt:lpstr>Competencias y temas evaluados en la prueba de Adultos. </vt:lpstr>
      <vt:lpstr>Tipología textual</vt:lpstr>
      <vt:lpstr>Ajustes en la prueba de Adultos 2022</vt:lpstr>
      <vt:lpstr>Presentación de PowerPoint</vt:lpstr>
      <vt:lpstr>Qué evalúa</vt:lpstr>
      <vt:lpstr>Competencias evaluadas y sus temas </vt:lpstr>
      <vt:lpstr>Presentación de PowerPoint</vt:lpstr>
      <vt:lpstr>Competencias evaluadas y sus temas </vt:lpstr>
      <vt:lpstr>Tipología textual</vt:lpstr>
      <vt:lpstr>Ajustes en la prueba de Media- Secundaria 2022</vt:lpstr>
      <vt:lpstr>ESTRUCTURA DE LOS ÍTEMS DE OPCIÓN MÚLTIPLE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REPORTE DE RESULTADOS</vt:lpstr>
      <vt:lpstr>PARA AMPLIAR INFORMACIÓN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Iraida Paulino Ortega</dc:creator>
  <cp:lastModifiedBy>DEC_96</cp:lastModifiedBy>
  <cp:revision>286</cp:revision>
  <cp:lastPrinted>2022-05-09T14:16:34Z</cp:lastPrinted>
  <dcterms:modified xsi:type="dcterms:W3CDTF">2022-05-30T01:00:44Z</dcterms:modified>
</cp:coreProperties>
</file>