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sldIdLst>
    <p:sldId id="360" r:id="rId2"/>
    <p:sldId id="368" r:id="rId3"/>
    <p:sldId id="369" r:id="rId4"/>
    <p:sldId id="370" r:id="rId5"/>
    <p:sldId id="371" r:id="rId6"/>
    <p:sldId id="372" r:id="rId7"/>
    <p:sldId id="288" r:id="rId8"/>
    <p:sldId id="355" r:id="rId9"/>
    <p:sldId id="296" r:id="rId10"/>
    <p:sldId id="367" r:id="rId11"/>
    <p:sldId id="348" r:id="rId12"/>
    <p:sldId id="347" r:id="rId13"/>
    <p:sldId id="302" r:id="rId14"/>
    <p:sldId id="373" r:id="rId15"/>
    <p:sldId id="304" r:id="rId16"/>
    <p:sldId id="266" r:id="rId17"/>
    <p:sldId id="268" r:id="rId18"/>
    <p:sldId id="271" r:id="rId19"/>
    <p:sldId id="362" r:id="rId20"/>
    <p:sldId id="363" r:id="rId21"/>
    <p:sldId id="364" r:id="rId22"/>
    <p:sldId id="374" r:id="rId23"/>
    <p:sldId id="352" r:id="rId24"/>
    <p:sldId id="353" r:id="rId25"/>
    <p:sldId id="375" r:id="rId26"/>
    <p:sldId id="359" r:id="rId2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109" d="100"/>
          <a:sy n="109" d="100"/>
        </p:scale>
        <p:origin x="672" y="96"/>
      </p:cViewPr>
      <p:guideLst>
        <p:guide orient="horz" pos="2160"/>
        <p:guide pos="3840"/>
      </p:guideLst>
    </p:cSldViewPr>
  </p:slideViewPr>
  <p:outlineViewPr>
    <p:cViewPr>
      <p:scale>
        <a:sx n="33" d="100"/>
        <a:sy n="33" d="100"/>
      </p:scale>
      <p:origin x="0" y="-108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D1EB5-6EDC-44DE-A170-FE5644F98181}" type="datetimeFigureOut">
              <a:rPr lang="es-DO" smtClean="0"/>
              <a:t>20/4/2022</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83AFB-4859-4688-B5FF-F911D8DB15FD}" type="slidenum">
              <a:rPr lang="es-DO" smtClean="0"/>
              <a:t>‹Nº›</a:t>
            </a:fld>
            <a:endParaRPr lang="es-DO"/>
          </a:p>
        </p:txBody>
      </p:sp>
    </p:spTree>
    <p:extLst>
      <p:ext uri="{BB962C8B-B14F-4D97-AF65-F5344CB8AC3E}">
        <p14:creationId xmlns:p14="http://schemas.microsoft.com/office/powerpoint/2010/main" val="32125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82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dirty="0" err="1"/>
              <a:t>Obse</a:t>
            </a:r>
            <a:endParaRPr lang="es-DO" dirty="0"/>
          </a:p>
        </p:txBody>
      </p:sp>
      <p:sp>
        <p:nvSpPr>
          <p:cNvPr id="4" name="Marcador de número de diapositiva 3"/>
          <p:cNvSpPr>
            <a:spLocks noGrp="1"/>
          </p:cNvSpPr>
          <p:nvPr>
            <p:ph type="sldNum" sz="quarter" idx="10"/>
          </p:nvPr>
        </p:nvSpPr>
        <p:spPr/>
        <p:txBody>
          <a:bodyPr/>
          <a:lstStyle/>
          <a:p>
            <a:fld id="{26683AFB-4859-4688-B5FF-F911D8DB15FD}" type="slidenum">
              <a:rPr lang="es-DO" smtClean="0"/>
              <a:t>16</a:t>
            </a:fld>
            <a:endParaRPr lang="es-DO"/>
          </a:p>
        </p:txBody>
      </p:sp>
    </p:spTree>
    <p:extLst>
      <p:ext uri="{BB962C8B-B14F-4D97-AF65-F5344CB8AC3E}">
        <p14:creationId xmlns:p14="http://schemas.microsoft.com/office/powerpoint/2010/main" val="357139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26683AFB-4859-4688-B5FF-F911D8DB15FD}" type="slidenum">
              <a:rPr lang="es-DO" smtClean="0"/>
              <a:t>17</a:t>
            </a:fld>
            <a:endParaRPr lang="es-DO"/>
          </a:p>
        </p:txBody>
      </p:sp>
    </p:spTree>
    <p:extLst>
      <p:ext uri="{BB962C8B-B14F-4D97-AF65-F5344CB8AC3E}">
        <p14:creationId xmlns:p14="http://schemas.microsoft.com/office/powerpoint/2010/main" val="2729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26683AFB-4859-4688-B5FF-F911D8DB15FD}" type="slidenum">
              <a:rPr lang="es-DO" smtClean="0"/>
              <a:t>20</a:t>
            </a:fld>
            <a:endParaRPr lang="es-DO"/>
          </a:p>
        </p:txBody>
      </p:sp>
    </p:spTree>
    <p:extLst>
      <p:ext uri="{BB962C8B-B14F-4D97-AF65-F5344CB8AC3E}">
        <p14:creationId xmlns:p14="http://schemas.microsoft.com/office/powerpoint/2010/main" val="401094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26683AFB-4859-4688-B5FF-F911D8DB15FD}" type="slidenum">
              <a:rPr lang="es-DO" smtClean="0"/>
              <a:t>26</a:t>
            </a:fld>
            <a:endParaRPr lang="es-DO"/>
          </a:p>
        </p:txBody>
      </p:sp>
    </p:spTree>
    <p:extLst>
      <p:ext uri="{BB962C8B-B14F-4D97-AF65-F5344CB8AC3E}">
        <p14:creationId xmlns:p14="http://schemas.microsoft.com/office/powerpoint/2010/main" val="22988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DO"/>
          </a:p>
        </p:txBody>
      </p:sp>
      <p:sp>
        <p:nvSpPr>
          <p:cNvPr id="4" name="Marcador de fecha 3"/>
          <p:cNvSpPr>
            <a:spLocks noGrp="1"/>
          </p:cNvSpPr>
          <p:nvPr>
            <p:ph type="dt" sz="half" idx="10"/>
          </p:nvPr>
        </p:nvSpPr>
        <p:spPr/>
        <p:txBody>
          <a:bodyPr/>
          <a:lstStyle/>
          <a:p>
            <a:fld id="{09224278-DC36-48E7-A65F-F065E4575E74}" type="datetimeFigureOut">
              <a:rPr lang="en-US" smtClean="0"/>
              <a:t>4/20/2022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4EB1C7-0F16-47A9-A898-A345D4FE82A5}" type="slidenum">
              <a:rPr lang="en-US" smtClean="0"/>
              <a:t>‹Nº›</a:t>
            </a:fld>
            <a:endParaRPr lang="en-US"/>
          </a:p>
        </p:txBody>
      </p:sp>
    </p:spTree>
    <p:extLst>
      <p:ext uri="{BB962C8B-B14F-4D97-AF65-F5344CB8AC3E}">
        <p14:creationId xmlns:p14="http://schemas.microsoft.com/office/powerpoint/2010/main" val="322982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37C0187C-6E07-4D8C-BAD0-245E39308D1E}" type="datetimeFigureOut">
              <a:rPr lang="es-DO" smtClean="0"/>
              <a:t>20/4/2022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36318673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37C0187C-6E07-4D8C-BAD0-245E39308D1E}" type="datetimeFigureOut">
              <a:rPr lang="es-DO" smtClean="0"/>
              <a:t>20/4/2022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10380819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4" name="Google Shape;14;p2"/>
          <p:cNvSpPr txBox="1">
            <a:spLocks noGrp="1"/>
          </p:cNvSpPr>
          <p:nvPr>
            <p:ph type="ctrTitle"/>
          </p:nvPr>
        </p:nvSpPr>
        <p:spPr>
          <a:xfrm>
            <a:off x="1379067" y="1233367"/>
            <a:ext cx="9434000" cy="15464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7200"/>
            </a:lvl1pPr>
            <a:lvl2pPr lvl="1" rtl="0">
              <a:spcBef>
                <a:spcPts val="0"/>
              </a:spcBef>
              <a:spcAft>
                <a:spcPts val="0"/>
              </a:spcAft>
              <a:buSzPts val="5400"/>
              <a:buNone/>
              <a:defRPr sz="7200"/>
            </a:lvl2pPr>
            <a:lvl3pPr lvl="2" rtl="0">
              <a:spcBef>
                <a:spcPts val="0"/>
              </a:spcBef>
              <a:spcAft>
                <a:spcPts val="0"/>
              </a:spcAft>
              <a:buSzPts val="5400"/>
              <a:buNone/>
              <a:defRPr sz="7200"/>
            </a:lvl3pPr>
            <a:lvl4pPr lvl="3" rtl="0">
              <a:spcBef>
                <a:spcPts val="0"/>
              </a:spcBef>
              <a:spcAft>
                <a:spcPts val="0"/>
              </a:spcAft>
              <a:buSzPts val="5400"/>
              <a:buNone/>
              <a:defRPr sz="7200"/>
            </a:lvl4pPr>
            <a:lvl5pPr lvl="4" rtl="0">
              <a:spcBef>
                <a:spcPts val="0"/>
              </a:spcBef>
              <a:spcAft>
                <a:spcPts val="0"/>
              </a:spcAft>
              <a:buSzPts val="5400"/>
              <a:buNone/>
              <a:defRPr sz="7200"/>
            </a:lvl5pPr>
            <a:lvl6pPr lvl="5" rtl="0">
              <a:spcBef>
                <a:spcPts val="0"/>
              </a:spcBef>
              <a:spcAft>
                <a:spcPts val="0"/>
              </a:spcAft>
              <a:buSzPts val="5400"/>
              <a:buNone/>
              <a:defRPr sz="7200"/>
            </a:lvl6pPr>
            <a:lvl7pPr lvl="6" rtl="0">
              <a:spcBef>
                <a:spcPts val="0"/>
              </a:spcBef>
              <a:spcAft>
                <a:spcPts val="0"/>
              </a:spcAft>
              <a:buSzPts val="5400"/>
              <a:buNone/>
              <a:defRPr sz="7200"/>
            </a:lvl7pPr>
            <a:lvl8pPr lvl="7" rtl="0">
              <a:spcBef>
                <a:spcPts val="0"/>
              </a:spcBef>
              <a:spcAft>
                <a:spcPts val="0"/>
              </a:spcAft>
              <a:buSzPts val="5400"/>
              <a:buNone/>
              <a:defRPr sz="7200"/>
            </a:lvl8pPr>
            <a:lvl9pPr lvl="8" rtl="0">
              <a:spcBef>
                <a:spcPts val="0"/>
              </a:spcBef>
              <a:spcAft>
                <a:spcPts val="0"/>
              </a:spcAft>
              <a:buSzPts val="5400"/>
              <a:buNone/>
              <a:defRPr sz="7200"/>
            </a:lvl9pPr>
          </a:lstStyle>
          <a:p>
            <a:r>
              <a:rPr lang="es-ES"/>
              <a:t>Haga clic para modificar el estilo de título del patrón</a:t>
            </a:r>
            <a:endParaRPr/>
          </a:p>
        </p:txBody>
      </p:sp>
    </p:spTree>
    <p:extLst>
      <p:ext uri="{BB962C8B-B14F-4D97-AF65-F5344CB8AC3E}">
        <p14:creationId xmlns:p14="http://schemas.microsoft.com/office/powerpoint/2010/main" val="385421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1379067" y="2111133"/>
            <a:ext cx="84572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a:t>Haga clic para modificar el estilo de título del patrón</a:t>
            </a:r>
            <a:endParaRPr/>
          </a:p>
        </p:txBody>
      </p:sp>
      <p:sp>
        <p:nvSpPr>
          <p:cNvPr id="20" name="Google Shape;20;p3"/>
          <p:cNvSpPr txBox="1">
            <a:spLocks noGrp="1"/>
          </p:cNvSpPr>
          <p:nvPr>
            <p:ph type="subTitle" idx="1"/>
          </p:nvPr>
        </p:nvSpPr>
        <p:spPr>
          <a:xfrm>
            <a:off x="1379067" y="3786736"/>
            <a:ext cx="8457200" cy="10464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4000">
                <a:solidFill>
                  <a:schemeClr val="accent5"/>
                </a:solidFill>
              </a:defRPr>
            </a:lvl2pPr>
            <a:lvl3pPr lvl="2" rtl="0">
              <a:spcBef>
                <a:spcPts val="0"/>
              </a:spcBef>
              <a:spcAft>
                <a:spcPts val="0"/>
              </a:spcAft>
              <a:buClr>
                <a:schemeClr val="accent5"/>
              </a:buClr>
              <a:buSzPts val="3000"/>
              <a:buNone/>
              <a:defRPr sz="4000">
                <a:solidFill>
                  <a:schemeClr val="accent5"/>
                </a:solidFill>
              </a:defRPr>
            </a:lvl3pPr>
            <a:lvl4pPr lvl="3" rtl="0">
              <a:spcBef>
                <a:spcPts val="0"/>
              </a:spcBef>
              <a:spcAft>
                <a:spcPts val="0"/>
              </a:spcAft>
              <a:buClr>
                <a:schemeClr val="accent5"/>
              </a:buClr>
              <a:buSzPts val="3000"/>
              <a:buNone/>
              <a:defRPr sz="4000">
                <a:solidFill>
                  <a:schemeClr val="accent5"/>
                </a:solidFill>
              </a:defRPr>
            </a:lvl4pPr>
            <a:lvl5pPr lvl="4" rtl="0">
              <a:spcBef>
                <a:spcPts val="0"/>
              </a:spcBef>
              <a:spcAft>
                <a:spcPts val="0"/>
              </a:spcAft>
              <a:buClr>
                <a:schemeClr val="accent5"/>
              </a:buClr>
              <a:buSzPts val="3000"/>
              <a:buNone/>
              <a:defRPr sz="4000">
                <a:solidFill>
                  <a:schemeClr val="accent5"/>
                </a:solidFill>
              </a:defRPr>
            </a:lvl5pPr>
            <a:lvl6pPr lvl="5" rtl="0">
              <a:spcBef>
                <a:spcPts val="0"/>
              </a:spcBef>
              <a:spcAft>
                <a:spcPts val="0"/>
              </a:spcAft>
              <a:buClr>
                <a:schemeClr val="accent5"/>
              </a:buClr>
              <a:buSzPts val="3000"/>
              <a:buNone/>
              <a:defRPr sz="4000">
                <a:solidFill>
                  <a:schemeClr val="accent5"/>
                </a:solidFill>
              </a:defRPr>
            </a:lvl6pPr>
            <a:lvl7pPr lvl="6" rtl="0">
              <a:spcBef>
                <a:spcPts val="0"/>
              </a:spcBef>
              <a:spcAft>
                <a:spcPts val="0"/>
              </a:spcAft>
              <a:buClr>
                <a:schemeClr val="accent5"/>
              </a:buClr>
              <a:buSzPts val="3000"/>
              <a:buNone/>
              <a:defRPr sz="4000">
                <a:solidFill>
                  <a:schemeClr val="accent5"/>
                </a:solidFill>
              </a:defRPr>
            </a:lvl7pPr>
            <a:lvl8pPr lvl="7" rtl="0">
              <a:spcBef>
                <a:spcPts val="0"/>
              </a:spcBef>
              <a:spcAft>
                <a:spcPts val="0"/>
              </a:spcAft>
              <a:buClr>
                <a:schemeClr val="accent5"/>
              </a:buClr>
              <a:buSzPts val="3000"/>
              <a:buNone/>
              <a:defRPr sz="4000">
                <a:solidFill>
                  <a:schemeClr val="accent5"/>
                </a:solidFill>
              </a:defRPr>
            </a:lvl8pPr>
            <a:lvl9pPr lvl="8" rtl="0">
              <a:spcBef>
                <a:spcPts val="0"/>
              </a:spcBef>
              <a:spcAft>
                <a:spcPts val="0"/>
              </a:spcAft>
              <a:buClr>
                <a:schemeClr val="accent5"/>
              </a:buClr>
              <a:buSzPts val="3000"/>
              <a:buNone/>
              <a:defRPr sz="4000">
                <a:solidFill>
                  <a:schemeClr val="accent5"/>
                </a:solidFill>
              </a:defRPr>
            </a:lvl9pPr>
          </a:lstStyle>
          <a:p>
            <a:r>
              <a:rPr lang="es-ES"/>
              <a:t>Haga clic para editar el estilo de subtítulo del patrón</a:t>
            </a:r>
            <a:endParaRPr/>
          </a:p>
        </p:txBody>
      </p:sp>
    </p:spTree>
    <p:extLst>
      <p:ext uri="{BB962C8B-B14F-4D97-AF65-F5344CB8AC3E}">
        <p14:creationId xmlns:p14="http://schemas.microsoft.com/office/powerpoint/2010/main" val="204943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3"/>
        <p:cNvGrpSpPr/>
        <p:nvPr/>
      </p:nvGrpSpPr>
      <p:grpSpPr>
        <a:xfrm>
          <a:off x="0" y="0"/>
          <a:ext cx="0" cy="0"/>
          <a:chOff x="0" y="0"/>
          <a:chExt cx="0" cy="0"/>
        </a:xfrm>
      </p:grpSpPr>
      <p:sp>
        <p:nvSpPr>
          <p:cNvPr id="38" name="Google Shape;38;p5"/>
          <p:cNvSpPr txBox="1">
            <a:spLocks noGrp="1"/>
          </p:cNvSpPr>
          <p:nvPr>
            <p:ph type="title"/>
          </p:nvPr>
        </p:nvSpPr>
        <p:spPr>
          <a:xfrm>
            <a:off x="983800" y="690033"/>
            <a:ext cx="8046000" cy="992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s-ES"/>
              <a:t>Haga clic para modificar el estilo de título del patrón</a:t>
            </a:r>
            <a:endParaRPr/>
          </a:p>
        </p:txBody>
      </p:sp>
      <p:sp>
        <p:nvSpPr>
          <p:cNvPr id="39" name="Google Shape;39;p5"/>
          <p:cNvSpPr txBox="1">
            <a:spLocks noGrp="1"/>
          </p:cNvSpPr>
          <p:nvPr>
            <p:ph type="body" idx="1"/>
          </p:nvPr>
        </p:nvSpPr>
        <p:spPr>
          <a:xfrm>
            <a:off x="983800" y="1967600"/>
            <a:ext cx="8046000" cy="4057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s-ES"/>
              <a:t>Editar el estilo de texto del patrón</a:t>
            </a:r>
          </a:p>
        </p:txBody>
      </p:sp>
      <p:sp>
        <p:nvSpPr>
          <p:cNvPr id="40" name="Google Shape;40;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32517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94965C68-0593-4FB1-BC78-C0D30E96D0B6}" type="datetimeFigureOut">
              <a:rPr lang="es-DO" smtClean="0"/>
              <a:t>20/4/2022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60F5BCB7-64B1-41E8-A53E-CD4783BD420F}" type="slidenum">
              <a:rPr lang="es-DO" smtClean="0"/>
              <a:t>‹Nº›</a:t>
            </a:fld>
            <a:endParaRPr lang="es-DO"/>
          </a:p>
        </p:txBody>
      </p:sp>
    </p:spTree>
    <p:extLst>
      <p:ext uri="{BB962C8B-B14F-4D97-AF65-F5344CB8AC3E}">
        <p14:creationId xmlns:p14="http://schemas.microsoft.com/office/powerpoint/2010/main" val="301369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7C0187C-6E07-4D8C-BAD0-245E39308D1E}" type="datetimeFigureOut">
              <a:rPr lang="es-DO" smtClean="0"/>
              <a:t>20/4/2022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1229627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p:cNvSpPr>
            <a:spLocks noGrp="1"/>
          </p:cNvSpPr>
          <p:nvPr>
            <p:ph type="dt" sz="half" idx="10"/>
          </p:nvPr>
        </p:nvSpPr>
        <p:spPr/>
        <p:txBody>
          <a:bodyPr/>
          <a:lstStyle/>
          <a:p>
            <a:fld id="{37C0187C-6E07-4D8C-BAD0-245E39308D1E}" type="datetimeFigureOut">
              <a:rPr lang="es-DO" smtClean="0"/>
              <a:t>20/4/2022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13371439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p:cNvSpPr>
            <a:spLocks noGrp="1"/>
          </p:cNvSpPr>
          <p:nvPr>
            <p:ph type="dt" sz="half" idx="10"/>
          </p:nvPr>
        </p:nvSpPr>
        <p:spPr/>
        <p:txBody>
          <a:bodyPr/>
          <a:lstStyle/>
          <a:p>
            <a:fld id="{37C0187C-6E07-4D8C-BAD0-245E39308D1E}" type="datetimeFigureOut">
              <a:rPr lang="es-DO" smtClean="0"/>
              <a:t>20/4/2022</a:t>
            </a:fld>
            <a:endParaRPr lang="es-DO"/>
          </a:p>
        </p:txBody>
      </p:sp>
      <p:sp>
        <p:nvSpPr>
          <p:cNvPr id="8" name="Marcador de pie de página 7"/>
          <p:cNvSpPr>
            <a:spLocks noGrp="1"/>
          </p:cNvSpPr>
          <p:nvPr>
            <p:ph type="ftr" sz="quarter" idx="11"/>
          </p:nvPr>
        </p:nvSpPr>
        <p:spPr/>
        <p:txBody>
          <a:bodyPr/>
          <a:lstStyle/>
          <a:p>
            <a:endParaRPr lang="es-DO"/>
          </a:p>
        </p:txBody>
      </p:sp>
      <p:sp>
        <p:nvSpPr>
          <p:cNvPr id="9" name="Marcador de número de diapositiva 8"/>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20149219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fecha 2"/>
          <p:cNvSpPr>
            <a:spLocks noGrp="1"/>
          </p:cNvSpPr>
          <p:nvPr>
            <p:ph type="dt" sz="half" idx="10"/>
          </p:nvPr>
        </p:nvSpPr>
        <p:spPr/>
        <p:txBody>
          <a:bodyPr/>
          <a:lstStyle/>
          <a:p>
            <a:fld id="{37C0187C-6E07-4D8C-BAD0-245E39308D1E}" type="datetimeFigureOut">
              <a:rPr lang="es-DO" smtClean="0"/>
              <a:t>20/4/2022</a:t>
            </a:fld>
            <a:endParaRPr lang="es-DO"/>
          </a:p>
        </p:txBody>
      </p:sp>
      <p:sp>
        <p:nvSpPr>
          <p:cNvPr id="4" name="Marcador de pie de página 3"/>
          <p:cNvSpPr>
            <a:spLocks noGrp="1"/>
          </p:cNvSpPr>
          <p:nvPr>
            <p:ph type="ftr" sz="quarter" idx="11"/>
          </p:nvPr>
        </p:nvSpPr>
        <p:spPr/>
        <p:txBody>
          <a:bodyPr/>
          <a:lstStyle/>
          <a:p>
            <a:endParaRPr lang="es-DO"/>
          </a:p>
        </p:txBody>
      </p:sp>
      <p:sp>
        <p:nvSpPr>
          <p:cNvPr id="5" name="Marcador de número de diapositiva 4"/>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41982812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C0187C-6E07-4D8C-BAD0-245E39308D1E}" type="datetimeFigureOut">
              <a:rPr lang="es-DO" smtClean="0"/>
              <a:t>20/4/2022</a:t>
            </a:fld>
            <a:endParaRPr lang="es-DO"/>
          </a:p>
        </p:txBody>
      </p:sp>
      <p:sp>
        <p:nvSpPr>
          <p:cNvPr id="3" name="Marcador de pie de página 2"/>
          <p:cNvSpPr>
            <a:spLocks noGrp="1"/>
          </p:cNvSpPr>
          <p:nvPr>
            <p:ph type="ftr" sz="quarter" idx="11"/>
          </p:nvPr>
        </p:nvSpPr>
        <p:spPr/>
        <p:txBody>
          <a:bodyPr/>
          <a:lstStyle/>
          <a:p>
            <a:endParaRPr lang="es-DO"/>
          </a:p>
        </p:txBody>
      </p:sp>
      <p:sp>
        <p:nvSpPr>
          <p:cNvPr id="4" name="Marcador de número de diapositiva 3"/>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17935701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7C0187C-6E07-4D8C-BAD0-245E39308D1E}" type="datetimeFigureOut">
              <a:rPr lang="es-DO" smtClean="0"/>
              <a:t>20/4/2022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30481622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7C0187C-6E07-4D8C-BAD0-245E39308D1E}" type="datetimeFigureOut">
              <a:rPr lang="es-DO" smtClean="0"/>
              <a:t>20/4/2022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0000000-1234-1234-1234-123412341234}" type="slidenum">
              <a:rPr lang="es-DO" smtClean="0"/>
              <a:pPr/>
              <a:t>‹Nº›</a:t>
            </a:fld>
            <a:endParaRPr lang="es-DO"/>
          </a:p>
        </p:txBody>
      </p:sp>
    </p:spTree>
    <p:extLst>
      <p:ext uri="{BB962C8B-B14F-4D97-AF65-F5344CB8AC3E}">
        <p14:creationId xmlns:p14="http://schemas.microsoft.com/office/powerpoint/2010/main" val="24382360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0187C-6E07-4D8C-BAD0-245E39308D1E}" type="datetimeFigureOut">
              <a:rPr lang="es-DO" smtClean="0"/>
              <a:t>20/4/2022</a:t>
            </a:fld>
            <a:endParaRPr lang="es-D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s-DO" smtClean="0"/>
              <a:pPr/>
              <a:t>‹Nº›</a:t>
            </a:fld>
            <a:endParaRPr lang="es-DO"/>
          </a:p>
        </p:txBody>
      </p:sp>
    </p:spTree>
    <p:extLst>
      <p:ext uri="{BB962C8B-B14F-4D97-AF65-F5344CB8AC3E}">
        <p14:creationId xmlns:p14="http://schemas.microsoft.com/office/powerpoint/2010/main" val="35061058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p:fade thruBlk="1"/>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inisteriodeeducacion.gob.do/sobre-nosotros/&#225;reas-institucionales/direcci&#243;n-de-evaluaci&#243;n-de-la-calidad"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hyperlink" Target="file:///C:\Users\gilberto.rodriguez\Documents\11.docx" TargetMode="External"/><Relationship Id="rId7" Type="http://schemas.openxmlformats.org/officeDocument/2006/relationships/hyperlink" Target="file:///C:\Users\gilberto.rodriguez\Documents\6.docx"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file:///C:\Users\gilberto.rodriguez\Documents\4.docx" TargetMode="External"/><Relationship Id="rId5" Type="http://schemas.openxmlformats.org/officeDocument/2006/relationships/hyperlink" Target="file:///C:\Users\gilberto.rodriguez\Documents\3.docx" TargetMode="External"/><Relationship Id="rId4" Type="http://schemas.openxmlformats.org/officeDocument/2006/relationships/hyperlink" Target="file:///C:\Users\gilberto.rodriguez\Documents\2.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ctrTitle"/>
          </p:nvPr>
        </p:nvSpPr>
        <p:spPr>
          <a:xfrm>
            <a:off x="1379067" y="1563447"/>
            <a:ext cx="9434000" cy="4934173"/>
          </a:xfrm>
          <a:prstGeom prst="rect">
            <a:avLst/>
          </a:prstGeom>
        </p:spPr>
        <p:txBody>
          <a:bodyPr spcFirstLastPara="1" vert="horz" wrap="square" lIns="0" tIns="0" rIns="0" bIns="0" rtlCol="0" anchor="t" anchorCtr="0">
            <a:noAutofit/>
          </a:bodyPr>
          <a:lstStyle/>
          <a:p>
            <a:pPr algn="ctr"/>
            <a:r>
              <a:rPr lang="es-DO" sz="3733" dirty="0"/>
              <a:t/>
            </a:r>
            <a:br>
              <a:rPr lang="es-DO" sz="3733" dirty="0"/>
            </a:br>
            <a:r>
              <a:rPr lang="es-DO" sz="3200" b="1" dirty="0">
                <a:latin typeface="Lato Black" panose="020B0604020202020204" charset="0"/>
                <a:ea typeface="Lato Black" panose="020B0604020202020204" charset="0"/>
                <a:cs typeface="Lato Black" panose="020B0604020202020204" charset="0"/>
              </a:rPr>
              <a:t>EVALUACIÓN DIAGNÓSTICA NACIONAL DE </a:t>
            </a:r>
            <a:br>
              <a:rPr lang="es-DO" sz="3200" b="1" dirty="0">
                <a:latin typeface="Lato Black" panose="020B0604020202020204" charset="0"/>
                <a:ea typeface="Lato Black" panose="020B0604020202020204" charset="0"/>
                <a:cs typeface="Lato Black" panose="020B0604020202020204" charset="0"/>
              </a:rPr>
            </a:br>
            <a:r>
              <a:rPr lang="es-DO" sz="3200" b="1" dirty="0">
                <a:latin typeface="Lato Black" panose="020B0604020202020204" charset="0"/>
                <a:ea typeface="Lato Black" panose="020B0604020202020204" charset="0"/>
                <a:cs typeface="Lato Black" panose="020B0604020202020204" charset="0"/>
              </a:rPr>
              <a:t>TERCER GRADO DE SECUNDARIA</a:t>
            </a:r>
            <a:br>
              <a:rPr lang="es-DO" sz="3200" b="1" dirty="0">
                <a:latin typeface="Lato Black" panose="020B0604020202020204" charset="0"/>
                <a:ea typeface="Lato Black" panose="020B0604020202020204" charset="0"/>
                <a:cs typeface="Lato Black" panose="020B0604020202020204" charset="0"/>
              </a:rPr>
            </a:br>
            <a:r>
              <a:rPr lang="es-DO" sz="3200" b="1" dirty="0">
                <a:latin typeface="Lato Black" panose="020B0604020202020204" charset="0"/>
                <a:ea typeface="Lato Black" panose="020B0604020202020204" charset="0"/>
                <a:cs typeface="Lato Black" panose="020B0604020202020204" charset="0"/>
              </a:rPr>
              <a:t/>
            </a:r>
            <a:br>
              <a:rPr lang="es-DO" sz="3200" b="1" dirty="0">
                <a:latin typeface="Lato Black" panose="020B0604020202020204" charset="0"/>
                <a:ea typeface="Lato Black" panose="020B0604020202020204" charset="0"/>
                <a:cs typeface="Lato Black" panose="020B0604020202020204" charset="0"/>
              </a:rPr>
            </a:br>
            <a:r>
              <a:rPr lang="es-DO" sz="3200" b="1" dirty="0">
                <a:latin typeface="Lato Black" panose="020B0604020202020204" charset="0"/>
                <a:ea typeface="Lato Black" panose="020B0604020202020204" charset="0"/>
                <a:cs typeface="Lato Black" panose="020B0604020202020204" charset="0"/>
              </a:rPr>
              <a:t>PRUEBA DE MATEMÁTICA   </a:t>
            </a:r>
            <a:br>
              <a:rPr lang="es-DO" sz="3200" b="1" dirty="0">
                <a:latin typeface="Lato Black" panose="020B0604020202020204" charset="0"/>
                <a:ea typeface="Lato Black" panose="020B0604020202020204" charset="0"/>
                <a:cs typeface="Lato Black" panose="020B0604020202020204" charset="0"/>
              </a:rPr>
            </a:br>
            <a:r>
              <a:rPr lang="es-DO" sz="3733" dirty="0">
                <a:solidFill>
                  <a:schemeClr val="accent4">
                    <a:lumMod val="50000"/>
                  </a:schemeClr>
                </a:solidFill>
              </a:rPr>
              <a:t/>
            </a:r>
            <a:br>
              <a:rPr lang="es-DO" sz="3733" dirty="0">
                <a:solidFill>
                  <a:schemeClr val="accent4">
                    <a:lumMod val="50000"/>
                  </a:schemeClr>
                </a:solidFill>
              </a:rPr>
            </a:br>
            <a:r>
              <a:rPr lang="es-DO" sz="3733" dirty="0">
                <a:solidFill>
                  <a:schemeClr val="accent1">
                    <a:lumMod val="75000"/>
                  </a:schemeClr>
                </a:solidFill>
              </a:rPr>
              <a:t>Orientaciones a los centros educativos </a:t>
            </a:r>
            <a:r>
              <a:rPr lang="es-DO" sz="4800" dirty="0">
                <a:solidFill>
                  <a:schemeClr val="accent6">
                    <a:lumMod val="50000"/>
                  </a:schemeClr>
                </a:solidFill>
              </a:rPr>
              <a:t/>
            </a:r>
            <a:br>
              <a:rPr lang="es-DO" sz="4800" dirty="0">
                <a:solidFill>
                  <a:schemeClr val="accent6">
                    <a:lumMod val="50000"/>
                  </a:schemeClr>
                </a:solidFill>
              </a:rPr>
            </a:br>
            <a:r>
              <a:rPr lang="es-DO" sz="2667" dirty="0">
                <a:solidFill>
                  <a:schemeClr val="tx1">
                    <a:lumMod val="85000"/>
                    <a:lumOff val="15000"/>
                  </a:schemeClr>
                </a:solidFill>
              </a:rPr>
              <a:t/>
            </a:r>
            <a:br>
              <a:rPr lang="es-DO" sz="2667" dirty="0">
                <a:solidFill>
                  <a:schemeClr val="tx1">
                    <a:lumMod val="85000"/>
                    <a:lumOff val="15000"/>
                  </a:schemeClr>
                </a:solidFill>
              </a:rPr>
            </a:br>
            <a:endParaRPr lang="es-DO" sz="2667" dirty="0">
              <a:solidFill>
                <a:schemeClr val="tx1">
                  <a:lumMod val="85000"/>
                  <a:lumOff val="15000"/>
                </a:schemeClr>
              </a:solidFill>
            </a:endParaRPr>
          </a:p>
        </p:txBody>
      </p:sp>
      <p:sp>
        <p:nvSpPr>
          <p:cNvPr id="2" name="Rectángulo redondeado 1"/>
          <p:cNvSpPr/>
          <p:nvPr/>
        </p:nvSpPr>
        <p:spPr>
          <a:xfrm>
            <a:off x="3946040" y="4835473"/>
            <a:ext cx="4299919" cy="1843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s-DO" sz="2000" dirty="0">
                <a:solidFill>
                  <a:schemeClr val="tx1"/>
                </a:solidFill>
                <a:latin typeface="Arial"/>
              </a:rPr>
              <a:t>EQUIPO DE MATEMÁTICA</a:t>
            </a:r>
          </a:p>
          <a:p>
            <a:pPr algn="ctr" defTabSz="1219140"/>
            <a:r>
              <a:rPr lang="es-DO" sz="2000" dirty="0">
                <a:solidFill>
                  <a:schemeClr val="tx1"/>
                </a:solidFill>
                <a:latin typeface="Arial"/>
              </a:rPr>
              <a:t>Víctor Rosario</a:t>
            </a:r>
          </a:p>
          <a:p>
            <a:pPr algn="ctr" defTabSz="1219140"/>
            <a:r>
              <a:rPr lang="es-DO" sz="2000" dirty="0">
                <a:solidFill>
                  <a:schemeClr val="tx1"/>
                </a:solidFill>
                <a:latin typeface="Arial"/>
              </a:rPr>
              <a:t>Gilberto Rodríguez</a:t>
            </a:r>
          </a:p>
          <a:p>
            <a:pPr algn="ctr" defTabSz="1219140"/>
            <a:r>
              <a:rPr lang="es-DO" sz="2000" dirty="0">
                <a:solidFill>
                  <a:schemeClr val="tx1"/>
                </a:solidFill>
                <a:latin typeface="Arial"/>
              </a:rPr>
              <a:t>Elizabeth Rincón</a:t>
            </a:r>
          </a:p>
          <a:p>
            <a:pPr algn="ctr" defTabSz="1219140"/>
            <a:r>
              <a:rPr lang="es-DO" sz="2000" dirty="0">
                <a:solidFill>
                  <a:schemeClr val="tx1"/>
                </a:solidFill>
                <a:latin typeface="Arial"/>
              </a:rPr>
              <a:t>Jeremías Willmore</a:t>
            </a:r>
          </a:p>
        </p:txBody>
      </p:sp>
      <p:pic>
        <p:nvPicPr>
          <p:cNvPr id="5" name="Imagen 4">
            <a:extLst>
              <a:ext uri="{FF2B5EF4-FFF2-40B4-BE49-F238E27FC236}">
                <a16:creationId xmlns:a16="http://schemas.microsoft.com/office/drawing/2014/main" id="{9FA7B09E-52AA-434C-9D5E-C4F686B98A52}"/>
              </a:ext>
            </a:extLst>
          </p:cNvPr>
          <p:cNvPicPr>
            <a:picLocks noChangeAspect="1"/>
          </p:cNvPicPr>
          <p:nvPr/>
        </p:nvPicPr>
        <p:blipFill>
          <a:blip r:embed="rId3"/>
          <a:stretch>
            <a:fillRect/>
          </a:stretch>
        </p:blipFill>
        <p:spPr>
          <a:xfrm>
            <a:off x="4193085" y="179063"/>
            <a:ext cx="4076481" cy="1778690"/>
          </a:xfrm>
          <a:prstGeom prst="rect">
            <a:avLst/>
          </a:prstGeom>
        </p:spPr>
      </p:pic>
    </p:spTree>
    <p:extLst>
      <p:ext uri="{BB962C8B-B14F-4D97-AF65-F5344CB8AC3E}">
        <p14:creationId xmlns:p14="http://schemas.microsoft.com/office/powerpoint/2010/main" val="380839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9750"/>
            <a:ext cx="10515600" cy="571577"/>
          </a:xfrm>
        </p:spPr>
        <p:txBody>
          <a:bodyPr>
            <a:normAutofit/>
          </a:bodyPr>
          <a:lstStyle/>
          <a:p>
            <a:r>
              <a:rPr lang="es-DO" sz="2800" b="1" dirty="0"/>
              <a:t>DISEÑO DE LA PRUEBA DIAGNÓSTICA DE 3RO SECUNDARIA </a:t>
            </a:r>
          </a:p>
        </p:txBody>
      </p:sp>
      <p:sp>
        <p:nvSpPr>
          <p:cNvPr id="3" name="Marcador de contenido 2"/>
          <p:cNvSpPr>
            <a:spLocks noGrp="1"/>
          </p:cNvSpPr>
          <p:nvPr>
            <p:ph idx="1"/>
          </p:nvPr>
        </p:nvSpPr>
        <p:spPr>
          <a:xfrm>
            <a:off x="670932" y="851327"/>
            <a:ext cx="10515600" cy="2356748"/>
          </a:xfrm>
        </p:spPr>
        <p:txBody>
          <a:bodyPr>
            <a:normAutofit fontScale="92500" lnSpcReduction="20000"/>
          </a:bodyPr>
          <a:lstStyle/>
          <a:p>
            <a:r>
              <a:rPr lang="es-DO" sz="2400" dirty="0"/>
              <a:t>Para el diseño de la prueba se agruparon competencias específicas por su afinidad, quedando establecidas las siguientes:</a:t>
            </a:r>
          </a:p>
          <a:p>
            <a:pPr marL="0" indent="0">
              <a:buNone/>
            </a:pPr>
            <a:r>
              <a:rPr lang="es-DO" sz="2400" dirty="0"/>
              <a:t>       1.  Comunicación, modelación y representación.</a:t>
            </a:r>
          </a:p>
          <a:p>
            <a:pPr marL="0" indent="0">
              <a:buNone/>
            </a:pPr>
            <a:r>
              <a:rPr lang="es-DO" sz="2400" dirty="0"/>
              <a:t>       2. Resolución de problemas</a:t>
            </a:r>
          </a:p>
          <a:p>
            <a:pPr marL="0" indent="0">
              <a:buNone/>
            </a:pPr>
            <a:r>
              <a:rPr lang="es-DO" sz="2400" dirty="0"/>
              <a:t>       3. Razonamiento y argumentación </a:t>
            </a:r>
          </a:p>
          <a:p>
            <a:pPr marL="0" indent="0">
              <a:buNone/>
            </a:pPr>
            <a:r>
              <a:rPr lang="es-DO" sz="2400" dirty="0"/>
              <a:t>Los contenidos funcionan como medios para medir el nivel de desarrollo de estas competencias. </a:t>
            </a:r>
          </a:p>
          <a:p>
            <a:pPr marL="0" indent="0">
              <a:buNone/>
            </a:pPr>
            <a:endParaRPr lang="es-DO" dirty="0"/>
          </a:p>
        </p:txBody>
      </p:sp>
      <p:sp>
        <p:nvSpPr>
          <p:cNvPr id="4" name="Marcador de número de diapositiva 3"/>
          <p:cNvSpPr>
            <a:spLocks noGrp="1"/>
          </p:cNvSpPr>
          <p:nvPr>
            <p:ph type="sldNum" sz="quarter" idx="12"/>
          </p:nvPr>
        </p:nvSpPr>
        <p:spPr/>
        <p:txBody>
          <a:bodyPr/>
          <a:lstStyle/>
          <a:p>
            <a:fld id="{60F5BCB7-64B1-41E8-A53E-CD4783BD420F}" type="slidenum">
              <a:rPr lang="es-DO" smtClean="0"/>
              <a:t>10</a:t>
            </a:fld>
            <a:endParaRPr lang="es-DO"/>
          </a:p>
        </p:txBody>
      </p:sp>
      <p:graphicFrame>
        <p:nvGraphicFramePr>
          <p:cNvPr id="8" name="Tabla 7"/>
          <p:cNvGraphicFramePr>
            <a:graphicFrameLocks noGrp="1"/>
          </p:cNvGraphicFramePr>
          <p:nvPr>
            <p:extLst>
              <p:ext uri="{D42A27DB-BD31-4B8C-83A1-F6EECF244321}">
                <p14:modId xmlns:p14="http://schemas.microsoft.com/office/powerpoint/2010/main" val="2832388912"/>
              </p:ext>
            </p:extLst>
          </p:nvPr>
        </p:nvGraphicFramePr>
        <p:xfrm>
          <a:off x="2941463" y="3208075"/>
          <a:ext cx="5974538" cy="3330838"/>
        </p:xfrm>
        <a:graphic>
          <a:graphicData uri="http://schemas.openxmlformats.org/drawingml/2006/table">
            <a:tbl>
              <a:tblPr firstRow="1" bandRow="1">
                <a:tableStyleId>{BC89EF96-8CEA-46FF-86C4-4CE0E7609802}</a:tableStyleId>
              </a:tblPr>
              <a:tblGrid>
                <a:gridCol w="2348754">
                  <a:extLst>
                    <a:ext uri="{9D8B030D-6E8A-4147-A177-3AD203B41FA5}">
                      <a16:colId xmlns:a16="http://schemas.microsoft.com/office/drawing/2014/main" val="2274483799"/>
                    </a:ext>
                  </a:extLst>
                </a:gridCol>
                <a:gridCol w="3625784">
                  <a:extLst>
                    <a:ext uri="{9D8B030D-6E8A-4147-A177-3AD203B41FA5}">
                      <a16:colId xmlns:a16="http://schemas.microsoft.com/office/drawing/2014/main" val="4187148352"/>
                    </a:ext>
                  </a:extLst>
                </a:gridCol>
              </a:tblGrid>
              <a:tr h="674819">
                <a:tc>
                  <a:txBody>
                    <a:bodyPr/>
                    <a:lstStyle/>
                    <a:p>
                      <a:pPr algn="ctr"/>
                      <a:r>
                        <a:rPr lang="es-DO" sz="1800" b="0" noProof="0" dirty="0"/>
                        <a:t>Ejes</a:t>
                      </a:r>
                      <a:r>
                        <a:rPr lang="es-DO" sz="1800" b="0" baseline="0" noProof="0" dirty="0"/>
                        <a:t> temáticos e</a:t>
                      </a:r>
                      <a:r>
                        <a:rPr lang="es-DO" sz="1800" b="0" noProof="0" dirty="0"/>
                        <a:t>n el Currículo</a:t>
                      </a:r>
                      <a:endParaRPr lang="es-DO" sz="1800" b="0" noProof="0" dirty="0">
                        <a:latin typeface="Lato Black" panose="020B0604020202020204" charset="0"/>
                      </a:endParaRPr>
                    </a:p>
                  </a:txBody>
                  <a:tcPr marL="121920" marR="121920" marT="60960" marB="60960">
                    <a:solidFill>
                      <a:schemeClr val="accent3">
                        <a:lumMod val="60000"/>
                        <a:lumOff val="40000"/>
                      </a:schemeClr>
                    </a:solidFill>
                  </a:tcPr>
                </a:tc>
                <a:tc>
                  <a:txBody>
                    <a:bodyPr/>
                    <a:lstStyle/>
                    <a:p>
                      <a:pPr algn="ctr"/>
                      <a:r>
                        <a:rPr lang="es-DO" sz="1800" b="0" noProof="0" dirty="0"/>
                        <a:t>Ejes temáticos en el Marco de Evaluación</a:t>
                      </a:r>
                      <a:endParaRPr lang="es-DO" sz="1800" b="0" noProof="0" dirty="0">
                        <a:latin typeface="Lato Black" panose="020B0604020202020204" charset="0"/>
                      </a:endParaRPr>
                    </a:p>
                  </a:txBody>
                  <a:tcPr marL="121920" marR="121920" marT="60960" marB="60960">
                    <a:solidFill>
                      <a:schemeClr val="accent3">
                        <a:lumMod val="60000"/>
                        <a:lumOff val="40000"/>
                      </a:schemeClr>
                    </a:solidFill>
                  </a:tcPr>
                </a:tc>
                <a:extLst>
                  <a:ext uri="{0D108BD9-81ED-4DB2-BD59-A6C34878D82A}">
                    <a16:rowId xmlns:a16="http://schemas.microsoft.com/office/drawing/2014/main" val="2215364138"/>
                  </a:ext>
                </a:extLst>
              </a:tr>
              <a:tr h="393644">
                <a:tc>
                  <a:txBody>
                    <a:bodyPr/>
                    <a:lstStyle/>
                    <a:p>
                      <a:pPr algn="ctr"/>
                      <a:r>
                        <a:rPr lang="es-DO" sz="1800" b="0" noProof="0" dirty="0"/>
                        <a:t>Numeración</a:t>
                      </a:r>
                      <a:endParaRPr lang="es-DO" sz="1800" b="0" noProof="0" dirty="0">
                        <a:latin typeface="Lato Black" panose="020B0604020202020204" charset="0"/>
                      </a:endParaRPr>
                    </a:p>
                  </a:txBody>
                  <a:tcPr marL="121920" marR="121920" marT="60960" marB="60960"/>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endParaRPr lang="es-DO" sz="1800" b="0" i="0" u="none" strike="noStrike" cap="none" noProof="0" dirty="0">
                        <a:solidFill>
                          <a:schemeClr val="tx1"/>
                        </a:solidFill>
                        <a:latin typeface="+mn-lt"/>
                        <a:ea typeface="+mn-ea"/>
                        <a:cs typeface="+mn-cs"/>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b="1"/>
                      </a:pPr>
                      <a:r>
                        <a:rPr lang="es-DO" sz="1800" b="0" i="0" u="none" strike="noStrike" cap="none" noProof="0" dirty="0">
                          <a:solidFill>
                            <a:schemeClr val="tx1"/>
                          </a:solidFill>
                          <a:latin typeface="+mn-lt"/>
                          <a:ea typeface="+mn-ea"/>
                          <a:cs typeface="+mn-cs"/>
                          <a:sym typeface="Arial"/>
                        </a:rPr>
                        <a:t>Eje Numérico-Algebraico (NA)</a:t>
                      </a:r>
                    </a:p>
                  </a:txBody>
                  <a:tcPr marL="121920" marR="121920" marT="60960" marB="60960"/>
                </a:tc>
                <a:extLst>
                  <a:ext uri="{0D108BD9-81ED-4DB2-BD59-A6C34878D82A}">
                    <a16:rowId xmlns:a16="http://schemas.microsoft.com/office/drawing/2014/main" val="3906068550"/>
                  </a:ext>
                </a:extLst>
              </a:tr>
              <a:tr h="393644">
                <a:tc>
                  <a:txBody>
                    <a:bodyPr/>
                    <a:lstStyle/>
                    <a:p>
                      <a:pPr algn="ctr"/>
                      <a:r>
                        <a:rPr lang="es-DO" sz="1800" b="0" noProof="0" dirty="0">
                          <a:latin typeface="Lato Black" panose="020B0604020202020204" charset="0"/>
                        </a:rPr>
                        <a:t>Algebraico </a:t>
                      </a:r>
                    </a:p>
                  </a:txBody>
                  <a:tcPr marL="121920" marR="121920" marT="60960" marB="60960"/>
                </a:tc>
                <a:tc vMerge="1">
                  <a:txBody>
                    <a:bodyPr/>
                    <a:lstStyle/>
                    <a:p>
                      <a:endParaRPr lang="es-DO"/>
                    </a:p>
                  </a:txBody>
                  <a:tcPr/>
                </a:tc>
                <a:extLst>
                  <a:ext uri="{0D108BD9-81ED-4DB2-BD59-A6C34878D82A}">
                    <a16:rowId xmlns:a16="http://schemas.microsoft.com/office/drawing/2014/main" val="1058684515"/>
                  </a:ext>
                </a:extLst>
              </a:tr>
              <a:tr h="393644">
                <a:tc>
                  <a:txBody>
                    <a:bodyPr/>
                    <a:lstStyle/>
                    <a:p>
                      <a:pPr algn="ctr"/>
                      <a:r>
                        <a:rPr lang="es-DO" sz="1800" b="0" noProof="0" dirty="0"/>
                        <a:t>Geometría</a:t>
                      </a:r>
                      <a:endParaRPr lang="es-DO" sz="1800" b="0" noProof="0" dirty="0">
                        <a:latin typeface="Lato Black" panose="020B0604020202020204" charset="0"/>
                      </a:endParaRPr>
                    </a:p>
                  </a:txBody>
                  <a:tcPr marL="121920" marR="121920" marT="60960" marB="60960"/>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endParaRPr lang="es-DO" sz="1800" b="0" i="0" u="none" strike="noStrike" cap="none" noProof="0" dirty="0">
                        <a:solidFill>
                          <a:schemeClr val="tx1"/>
                        </a:solidFill>
                        <a:latin typeface="+mn-lt"/>
                        <a:ea typeface="+mn-ea"/>
                        <a:cs typeface="+mn-cs"/>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b="1"/>
                      </a:pPr>
                      <a:r>
                        <a:rPr lang="es-DO" sz="1800" b="0" i="0" u="none" strike="noStrike" cap="none" noProof="0" dirty="0">
                          <a:solidFill>
                            <a:schemeClr val="tx1"/>
                          </a:solidFill>
                          <a:latin typeface="+mn-lt"/>
                          <a:ea typeface="+mn-ea"/>
                          <a:cs typeface="+mn-cs"/>
                          <a:sym typeface="Arial"/>
                        </a:rPr>
                        <a:t>Eje Geométrico-Métrico (GM</a:t>
                      </a:r>
                    </a:p>
                  </a:txBody>
                  <a:tcPr marL="121920" marR="121920" marT="60960" marB="60960"/>
                </a:tc>
                <a:extLst>
                  <a:ext uri="{0D108BD9-81ED-4DB2-BD59-A6C34878D82A}">
                    <a16:rowId xmlns:a16="http://schemas.microsoft.com/office/drawing/2014/main" val="1407008370"/>
                  </a:ext>
                </a:extLst>
              </a:tr>
              <a:tr h="393644">
                <a:tc>
                  <a:txBody>
                    <a:bodyPr/>
                    <a:lstStyle/>
                    <a:p>
                      <a:pPr algn="ctr"/>
                      <a:r>
                        <a:rPr lang="es-DO" sz="1800" b="0" noProof="0" dirty="0"/>
                        <a:t>Medición</a:t>
                      </a:r>
                      <a:endParaRPr lang="es-DO" sz="1800" b="0" noProof="0" dirty="0">
                        <a:latin typeface="Lato Black" panose="020B0604020202020204" charset="0"/>
                      </a:endParaRPr>
                    </a:p>
                  </a:txBody>
                  <a:tcPr marL="121920" marR="121920" marT="60960" marB="60960"/>
                </a:tc>
                <a:tc vMerge="1">
                  <a:txBody>
                    <a:bodyPr/>
                    <a:lstStyle/>
                    <a:p>
                      <a:pPr algn="ctr"/>
                      <a:endParaRPr lang="es-DO" sz="2500" b="0" noProof="0" dirty="0">
                        <a:latin typeface="Lato Black" panose="020B0604020202020204" charset="0"/>
                      </a:endParaRPr>
                    </a:p>
                  </a:txBody>
                  <a:tcPr marL="121920" marR="121920" marT="60960" marB="60960"/>
                </a:tc>
                <a:extLst>
                  <a:ext uri="{0D108BD9-81ED-4DB2-BD59-A6C34878D82A}">
                    <a16:rowId xmlns:a16="http://schemas.microsoft.com/office/drawing/2014/main" val="2958005810"/>
                  </a:ext>
                </a:extLst>
              </a:tr>
              <a:tr h="674819">
                <a:tc>
                  <a:txBody>
                    <a:bodyPr/>
                    <a:lstStyle/>
                    <a:p>
                      <a:pPr algn="ctr"/>
                      <a:r>
                        <a:rPr lang="es-DO" sz="1800" b="0" noProof="0" dirty="0"/>
                        <a:t>Estadística y probabilidades </a:t>
                      </a:r>
                      <a:endParaRPr lang="es-DO" sz="1800" b="0" noProof="0" dirty="0">
                        <a:latin typeface="Lato Black" panose="020B0604020202020204" charset="0"/>
                      </a:endParaRP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lang="es-DO" sz="1800" b="0" i="0" u="none" strike="noStrike" cap="none" noProof="0" dirty="0">
                          <a:solidFill>
                            <a:schemeClr val="tx1"/>
                          </a:solidFill>
                          <a:latin typeface="+mn-lt"/>
                          <a:ea typeface="+mn-ea"/>
                          <a:cs typeface="+mn-cs"/>
                          <a:sym typeface="Arial"/>
                        </a:rPr>
                        <a:t>Eje Estadístico-Probabilístico (EP)</a:t>
                      </a:r>
                    </a:p>
                  </a:txBody>
                  <a:tcPr marL="121920" marR="121920" marT="60960" marB="60960"/>
                </a:tc>
                <a:extLst>
                  <a:ext uri="{0D108BD9-81ED-4DB2-BD59-A6C34878D82A}">
                    <a16:rowId xmlns:a16="http://schemas.microsoft.com/office/drawing/2014/main" val="4167048312"/>
                  </a:ext>
                </a:extLst>
              </a:tr>
              <a:tr h="393644">
                <a:tc>
                  <a:txBody>
                    <a:bodyPr/>
                    <a:lstStyle/>
                    <a:p>
                      <a:pPr algn="ctr"/>
                      <a:r>
                        <a:rPr lang="es-DO" sz="1800" b="0" i="0" u="none" strike="noStrike" cap="none" noProof="0" dirty="0">
                          <a:solidFill>
                            <a:schemeClr val="tx1"/>
                          </a:solidFill>
                          <a:latin typeface="+mn-lt"/>
                          <a:ea typeface="+mn-ea"/>
                          <a:cs typeface="+mn-cs"/>
                          <a:sym typeface="Arial"/>
                        </a:rPr>
                        <a:t>Lógica y conjunto </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lang="es-DO" sz="1800" b="0" i="0" u="none" strike="noStrike" cap="none" noProof="0" dirty="0">
                          <a:solidFill>
                            <a:schemeClr val="tx1"/>
                          </a:solidFill>
                          <a:latin typeface="+mn-lt"/>
                          <a:ea typeface="+mn-ea"/>
                          <a:cs typeface="+mn-cs"/>
                          <a:sym typeface="Arial"/>
                        </a:rPr>
                        <a:t>Eje Lógico-Conjuntista (LC)</a:t>
                      </a:r>
                    </a:p>
                  </a:txBody>
                  <a:tcPr marL="121920" marR="121920" marT="60960" marB="60960"/>
                </a:tc>
                <a:extLst>
                  <a:ext uri="{0D108BD9-81ED-4DB2-BD59-A6C34878D82A}">
                    <a16:rowId xmlns:a16="http://schemas.microsoft.com/office/drawing/2014/main" val="2589442038"/>
                  </a:ext>
                </a:extLst>
              </a:tr>
            </a:tbl>
          </a:graphicData>
        </a:graphic>
      </p:graphicFrame>
    </p:spTree>
    <p:extLst>
      <p:ext uri="{BB962C8B-B14F-4D97-AF65-F5344CB8AC3E}">
        <p14:creationId xmlns:p14="http://schemas.microsoft.com/office/powerpoint/2010/main" val="245785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645" y="142897"/>
            <a:ext cx="11478639" cy="979878"/>
          </a:xfrm>
        </p:spPr>
        <p:txBody>
          <a:bodyPr/>
          <a:lstStyle/>
          <a:p>
            <a:r>
              <a:rPr lang="es-DO" sz="2400" dirty="0">
                <a:solidFill>
                  <a:srgbClr val="002060"/>
                </a:solidFill>
                <a:latin typeface="Lato Black" panose="020B0604020202020204" charset="0"/>
                <a:ea typeface="Lato Black" panose="020B0604020202020204" charset="0"/>
                <a:cs typeface="Lato Black" panose="020B0604020202020204" charset="0"/>
              </a:rPr>
              <a:t>EL DISEÑO DE LA PRUEBA DE TERCERO DE SECUNDARIA </a:t>
            </a:r>
            <a:br>
              <a:rPr lang="es-DO" sz="2400" dirty="0">
                <a:solidFill>
                  <a:srgbClr val="002060"/>
                </a:solidFill>
                <a:latin typeface="Lato Black" panose="020B0604020202020204" charset="0"/>
                <a:ea typeface="Lato Black" panose="020B0604020202020204" charset="0"/>
                <a:cs typeface="Lato Black" panose="020B0604020202020204" charset="0"/>
              </a:rPr>
            </a:br>
            <a:r>
              <a:rPr lang="es-DO" sz="2400" dirty="0">
                <a:solidFill>
                  <a:srgbClr val="002060"/>
                </a:solidFill>
                <a:latin typeface="Lato Black" panose="020B0604020202020204" charset="0"/>
                <a:ea typeface="Lato Black" panose="020B0604020202020204" charset="0"/>
                <a:cs typeface="Lato Black" panose="020B0604020202020204" charset="0"/>
              </a:rPr>
              <a:t>SIGUIÓ LA METODOLOGÍA EL DISEÑO CENTRADO EN EVIDENCIAS</a:t>
            </a:r>
          </a:p>
        </p:txBody>
      </p:sp>
      <p:sp>
        <p:nvSpPr>
          <p:cNvPr id="4" name="Marcador de número de diapositiva 3"/>
          <p:cNvSpPr>
            <a:spLocks noGrp="1"/>
          </p:cNvSpPr>
          <p:nvPr>
            <p:ph type="sldNum" idx="12"/>
          </p:nvPr>
        </p:nvSpPr>
        <p:spPr/>
        <p:txBody>
          <a:bodyPr/>
          <a:lstStyle/>
          <a:p>
            <a:fld id="{00000000-1234-1234-1234-123412341234}" type="slidenum">
              <a:rPr lang="es-DO" smtClean="0"/>
              <a:pPr/>
              <a:t>11</a:t>
            </a:fld>
            <a:endParaRPr lang="es-DO"/>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7DFA1B7B-D202-44C6-88EA-DEA61F341511}"/>
              </a:ext>
            </a:extLst>
          </p:cNvPr>
          <p:cNvSpPr/>
          <p:nvPr/>
        </p:nvSpPr>
        <p:spPr>
          <a:xfrm>
            <a:off x="572599" y="1241806"/>
            <a:ext cx="10734846" cy="4747197"/>
          </a:xfrm>
          <a:prstGeom prst="rect">
            <a:avLst/>
          </a:prstGeom>
        </p:spPr>
        <p:txBody>
          <a:bodyPr wrap="square">
            <a:spAutoFit/>
          </a:bodyPr>
          <a:lstStyle/>
          <a:p>
            <a:pPr>
              <a:lnSpc>
                <a:spcPct val="107000"/>
              </a:lnSpc>
              <a:spcAft>
                <a:spcPts val="800"/>
              </a:spcAft>
            </a:pPr>
            <a:r>
              <a:rPr lang="es-DO" sz="2133" dirty="0">
                <a:solidFill>
                  <a:schemeClr val="dk1"/>
                </a:solidFill>
                <a:latin typeface="Lato Light"/>
                <a:sym typeface="Lato Light"/>
              </a:rPr>
              <a:t>Este modelo define los siguientes aspectos centrales:</a:t>
            </a:r>
          </a:p>
          <a:p>
            <a:pPr>
              <a:lnSpc>
                <a:spcPct val="107000"/>
              </a:lnSpc>
              <a:spcAft>
                <a:spcPts val="800"/>
              </a:spcAft>
            </a:pPr>
            <a:r>
              <a:rPr lang="es-DO" sz="2133" dirty="0">
                <a:solidFill>
                  <a:schemeClr val="dk1"/>
                </a:solidFill>
                <a:latin typeface="Lato Light"/>
                <a:sym typeface="Lato Light"/>
              </a:rPr>
              <a:t>1. COMPETENCIA  O DOMINIO</a:t>
            </a:r>
          </a:p>
          <a:p>
            <a:pPr>
              <a:lnSpc>
                <a:spcPct val="107000"/>
              </a:lnSpc>
              <a:spcAft>
                <a:spcPts val="800"/>
              </a:spcAft>
            </a:pPr>
            <a:r>
              <a:rPr lang="es-DO" sz="2000" dirty="0">
                <a:solidFill>
                  <a:schemeClr val="dk1"/>
                </a:solidFill>
                <a:latin typeface="Lato Light"/>
                <a:sym typeface="Lato Light"/>
              </a:rPr>
              <a:t>Esta noción se entiende como “la capacidad de actuar de manera autónoma en contextos y situaciones diversas, movilizando de manera integrada conceptos, procedimientos actitudes y valores” (MINERD, 2016, pág. 34</a:t>
            </a:r>
            <a:r>
              <a:rPr lang="es-DO" sz="2000" dirty="0" smtClean="0">
                <a:solidFill>
                  <a:schemeClr val="dk1"/>
                </a:solidFill>
                <a:latin typeface="Lato Light"/>
                <a:sym typeface="Lato Light"/>
              </a:rPr>
              <a:t>).</a:t>
            </a:r>
            <a:endParaRPr lang="es-DO" sz="2000" dirty="0">
              <a:solidFill>
                <a:schemeClr val="dk1"/>
              </a:solidFill>
              <a:latin typeface="Lato Light"/>
              <a:sym typeface="Lato Light"/>
            </a:endParaRPr>
          </a:p>
          <a:p>
            <a:pPr>
              <a:lnSpc>
                <a:spcPct val="107000"/>
              </a:lnSpc>
              <a:spcAft>
                <a:spcPts val="800"/>
              </a:spcAft>
            </a:pPr>
            <a:r>
              <a:rPr lang="es-DO" sz="2133" dirty="0">
                <a:solidFill>
                  <a:schemeClr val="dk1"/>
                </a:solidFill>
                <a:latin typeface="Lato Light"/>
                <a:sym typeface="Lato Light"/>
              </a:rPr>
              <a:t>2. AFIRMACIÓN </a:t>
            </a:r>
          </a:p>
          <a:p>
            <a:pPr>
              <a:lnSpc>
                <a:spcPct val="107000"/>
              </a:lnSpc>
              <a:spcAft>
                <a:spcPts val="800"/>
              </a:spcAft>
            </a:pPr>
            <a:r>
              <a:rPr lang="es-DO" sz="2000" dirty="0">
                <a:solidFill>
                  <a:schemeClr val="dk1"/>
                </a:solidFill>
                <a:latin typeface="Lato Light"/>
                <a:sym typeface="Lato Light"/>
              </a:rPr>
              <a:t>Aquello específico que se espera que los estudiantes sean capaces de saber-hacer, permite establecer lo que se podría decir de un estudiante una vez conteste correctamente los ítems.</a:t>
            </a:r>
          </a:p>
          <a:p>
            <a:pPr>
              <a:lnSpc>
                <a:spcPct val="107000"/>
              </a:lnSpc>
              <a:spcAft>
                <a:spcPts val="800"/>
              </a:spcAft>
            </a:pPr>
            <a:r>
              <a:rPr lang="es-DO" sz="2133" dirty="0">
                <a:solidFill>
                  <a:schemeClr val="dk1"/>
                </a:solidFill>
                <a:latin typeface="Lato Light"/>
                <a:sym typeface="Lato Light"/>
              </a:rPr>
              <a:t>3. EVIDENCIA  </a:t>
            </a:r>
          </a:p>
          <a:p>
            <a:pPr>
              <a:lnSpc>
                <a:spcPct val="107000"/>
              </a:lnSpc>
              <a:spcAft>
                <a:spcPts val="800"/>
              </a:spcAft>
            </a:pPr>
            <a:r>
              <a:rPr lang="es-DO" sz="2000" dirty="0">
                <a:solidFill>
                  <a:schemeClr val="dk1"/>
                </a:solidFill>
                <a:latin typeface="Lato Light"/>
                <a:sym typeface="Lato Light"/>
              </a:rPr>
              <a:t>Aspectos observables en los estudiantes que, luego de las respuestas, permitirían obtener información del grado de adquisición del dominio de cada prueba, esto es, del conjunto de conocimientos, habilidades y destrezas. </a:t>
            </a:r>
          </a:p>
        </p:txBody>
      </p:sp>
    </p:spTree>
    <p:extLst>
      <p:ext uri="{BB962C8B-B14F-4D97-AF65-F5344CB8AC3E}">
        <p14:creationId xmlns:p14="http://schemas.microsoft.com/office/powerpoint/2010/main" val="83857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314" y="105507"/>
            <a:ext cx="11478639" cy="919139"/>
          </a:xfrm>
        </p:spPr>
        <p:txBody>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MATRIZ  DE EVALUACIÓN O TABLA DE </a:t>
            </a:r>
            <a:r>
              <a:rPr lang="es-DO" sz="2800" dirty="0" smtClean="0">
                <a:solidFill>
                  <a:srgbClr val="002060"/>
                </a:solidFill>
                <a:latin typeface="Lato Black" panose="020B0604020202020204" charset="0"/>
                <a:ea typeface="Lato Black" panose="020B0604020202020204" charset="0"/>
                <a:cs typeface="Lato Black" panose="020B0604020202020204" charset="0"/>
              </a:rPr>
              <a:t>ESPECIFICACIONES</a:t>
            </a:r>
            <a:endParaRPr lang="es-DO" sz="2800" dirty="0"/>
          </a:p>
        </p:txBody>
      </p:sp>
      <p:sp>
        <p:nvSpPr>
          <p:cNvPr id="4" name="Marcador de número de diapositiva 3"/>
          <p:cNvSpPr>
            <a:spLocks noGrp="1"/>
          </p:cNvSpPr>
          <p:nvPr>
            <p:ph type="sldNum" idx="12"/>
          </p:nvPr>
        </p:nvSpPr>
        <p:spPr/>
        <p:txBody>
          <a:bodyPr/>
          <a:lstStyle/>
          <a:p>
            <a:fld id="{00000000-1234-1234-1234-123412341234}" type="slidenum">
              <a:rPr lang="es-DO" smtClean="0"/>
              <a:pPr/>
              <a:t>12</a:t>
            </a:fld>
            <a:endParaRPr lang="es-DO"/>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142FA2F0-273E-48B4-BF29-8D34500D32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8241" y="1128408"/>
            <a:ext cx="10028903" cy="5707627"/>
          </a:xfrm>
          <a:prstGeom prst="rect">
            <a:avLst/>
          </a:prstGeom>
          <a:noFill/>
          <a:ln>
            <a:noFill/>
          </a:ln>
        </p:spPr>
      </p:pic>
    </p:spTree>
    <p:extLst>
      <p:ext uri="{BB962C8B-B14F-4D97-AF65-F5344CB8AC3E}">
        <p14:creationId xmlns:p14="http://schemas.microsoft.com/office/powerpoint/2010/main" val="293280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542" y="406188"/>
            <a:ext cx="10000343" cy="695461"/>
          </a:xfrm>
        </p:spPr>
        <p:txBody>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DISEÑO DE LA PRUEBA </a:t>
            </a:r>
            <a:r>
              <a:rPr lang="es-DO" sz="2800" dirty="0" smtClean="0">
                <a:solidFill>
                  <a:srgbClr val="002060"/>
                </a:solidFill>
                <a:latin typeface="Lato Black" panose="020B0604020202020204" charset="0"/>
                <a:ea typeface="Lato Black" panose="020B0604020202020204" charset="0"/>
                <a:cs typeface="Lato Black" panose="020B0604020202020204" charset="0"/>
              </a:rPr>
              <a:t>MATEMÁTICA DE </a:t>
            </a:r>
            <a:r>
              <a:rPr lang="es-DO" sz="2800" dirty="0">
                <a:solidFill>
                  <a:srgbClr val="002060"/>
                </a:solidFill>
                <a:latin typeface="Lato Black" panose="020B0604020202020204" charset="0"/>
                <a:ea typeface="Lato Black" panose="020B0604020202020204" charset="0"/>
                <a:cs typeface="Lato Black" panose="020B0604020202020204" charset="0"/>
              </a:rPr>
              <a:t>TERCERO DE SECUNDARIA </a:t>
            </a:r>
            <a:endParaRPr lang="en-US" sz="2800"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362858" y="1219201"/>
            <a:ext cx="9869713" cy="972457"/>
          </a:xfrm>
        </p:spPr>
        <p:txBody>
          <a:bodyPr/>
          <a:lstStyle/>
          <a:p>
            <a:pPr marL="101597" indent="0">
              <a:buNone/>
            </a:pPr>
            <a:r>
              <a:rPr lang="es-DO" altLang="en-US" dirty="0"/>
              <a:t>Los porcentajes corresponden a los pesos de las competencias y los ejes temáticos </a:t>
            </a:r>
          </a:p>
        </p:txBody>
      </p:sp>
      <p:sp>
        <p:nvSpPr>
          <p:cNvPr id="4" name="Marcador de número de diapositiva 3"/>
          <p:cNvSpPr>
            <a:spLocks noGrp="1"/>
          </p:cNvSpPr>
          <p:nvPr>
            <p:ph type="sldNum" idx="12"/>
          </p:nvPr>
        </p:nvSpPr>
        <p:spPr/>
        <p:txBody>
          <a:bodyPr/>
          <a:lstStyle/>
          <a:p>
            <a:pPr defTabSz="1219170">
              <a:buClr>
                <a:srgbClr val="000000"/>
              </a:buClr>
            </a:pPr>
            <a:fld id="{00000000-1234-1234-1234-123412341234}" type="slidenum">
              <a:rPr lang="en-US" kern="0">
                <a:solidFill>
                  <a:prstClr val="white"/>
                </a:solidFill>
              </a:rPr>
              <a:pPr defTabSz="1219170">
                <a:buClr>
                  <a:srgbClr val="000000"/>
                </a:buClr>
              </a:pPr>
              <a:t>13</a:t>
            </a:fld>
            <a:endParaRPr lang="en-US" kern="0">
              <a:solidFill>
                <a:prstClr val="white"/>
              </a:solidFill>
            </a:endParaRPr>
          </a:p>
        </p:txBody>
      </p:sp>
      <p:pic>
        <p:nvPicPr>
          <p:cNvPr id="13"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567E935-8B74-4991-BB8E-DD33A1F1F42E}"/>
              </a:ext>
            </a:extLst>
          </p:cNvPr>
          <p:cNvPicPr>
            <a:picLocks noChangeAspect="1"/>
          </p:cNvPicPr>
          <p:nvPr/>
        </p:nvPicPr>
        <p:blipFill>
          <a:blip r:embed="rId3"/>
          <a:stretch>
            <a:fillRect/>
          </a:stretch>
        </p:blipFill>
        <p:spPr>
          <a:xfrm>
            <a:off x="1069206" y="2191658"/>
            <a:ext cx="9869712" cy="4546767"/>
          </a:xfrm>
          <a:prstGeom prst="rect">
            <a:avLst/>
          </a:prstGeom>
        </p:spPr>
      </p:pic>
    </p:spTree>
    <p:extLst>
      <p:ext uri="{BB962C8B-B14F-4D97-AF65-F5344CB8AC3E}">
        <p14:creationId xmlns:p14="http://schemas.microsoft.com/office/powerpoint/2010/main" val="87687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C72A2-F91B-48C1-A873-347D3EEBE65A}"/>
              </a:ext>
            </a:extLst>
          </p:cNvPr>
          <p:cNvSpPr>
            <a:spLocks noGrp="1"/>
          </p:cNvSpPr>
          <p:nvPr>
            <p:ph type="title"/>
          </p:nvPr>
        </p:nvSpPr>
        <p:spPr/>
        <p:txBody>
          <a:bodyPr>
            <a:normAutofit/>
          </a:bodyPr>
          <a:lstStyle/>
          <a:p>
            <a:r>
              <a:rPr lang="es-DO" dirty="0"/>
              <a:t>Ejemplos de ítems (preguntas) de la prueba de Matemática</a:t>
            </a:r>
          </a:p>
        </p:txBody>
      </p:sp>
      <p:sp>
        <p:nvSpPr>
          <p:cNvPr id="3" name="Marcador de texto 2">
            <a:extLst>
              <a:ext uri="{FF2B5EF4-FFF2-40B4-BE49-F238E27FC236}">
                <a16:creationId xmlns:a16="http://schemas.microsoft.com/office/drawing/2014/main" id="{354687BF-A8F6-4E9D-9570-8610A5AB1268}"/>
              </a:ext>
            </a:extLst>
          </p:cNvPr>
          <p:cNvSpPr>
            <a:spLocks noGrp="1"/>
          </p:cNvSpPr>
          <p:nvPr>
            <p:ph type="body" idx="1"/>
          </p:nvPr>
        </p:nvSpPr>
        <p:spPr/>
        <p:txBody>
          <a:bodyPr/>
          <a:lstStyle/>
          <a:p>
            <a:r>
              <a:rPr lang="es-CL" dirty="0">
                <a:latin typeface="Calibri" panose="020F0502020204030204" pitchFamily="34" charset="0"/>
                <a:ea typeface="Calibri" panose="020F0502020204030204" pitchFamily="34" charset="0"/>
                <a:cs typeface="Arial" panose="020B0604020202020204" pitchFamily="34" charset="0"/>
              </a:rPr>
              <a:t>Cada pregunta responde a una evidencia, cada evidencia a una afirmación y cada afirmación a una competencia</a:t>
            </a:r>
            <a:endParaRPr lang="es-DO" dirty="0"/>
          </a:p>
        </p:txBody>
      </p:sp>
      <p:pic>
        <p:nvPicPr>
          <p:cNvPr id="4"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5"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5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800" y="1117600"/>
            <a:ext cx="8046000" cy="564833"/>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LOS ÍTEMS CERRADOS</a:t>
            </a:r>
          </a:p>
        </p:txBody>
      </p:sp>
      <p:sp>
        <p:nvSpPr>
          <p:cNvPr id="3" name="Marcador de texto 2"/>
          <p:cNvSpPr>
            <a:spLocks noGrp="1"/>
          </p:cNvSpPr>
          <p:nvPr>
            <p:ph type="body" idx="1"/>
          </p:nvPr>
        </p:nvSpPr>
        <p:spPr>
          <a:xfrm>
            <a:off x="700392" y="2140086"/>
            <a:ext cx="9195880" cy="3486992"/>
          </a:xfrm>
        </p:spPr>
        <p:txBody>
          <a:bodyPr/>
          <a:lstStyle/>
          <a:p>
            <a:pPr marL="0" indent="0">
              <a:buNone/>
            </a:pPr>
            <a:r>
              <a:rPr lang="es-CL" sz="2667" dirty="0"/>
              <a:t>Estructura de un ítem cerrado</a:t>
            </a:r>
            <a:endParaRPr lang="es-DO" sz="2667" dirty="0"/>
          </a:p>
          <a:p>
            <a:r>
              <a:rPr lang="es-CL" sz="2667" i="1" dirty="0"/>
              <a:t>Contexto:</a:t>
            </a:r>
            <a:r>
              <a:rPr lang="es-CL" sz="2667" dirty="0"/>
              <a:t> Imagen, texto, situación</a:t>
            </a:r>
            <a:r>
              <a:rPr lang="es-ES" sz="2667" dirty="0"/>
              <a:t> que sirve como base, punto de referencia concreto para responder la pregunta</a:t>
            </a:r>
            <a:r>
              <a:rPr lang="es-CL" sz="2667" dirty="0"/>
              <a:t>.</a:t>
            </a:r>
            <a:endParaRPr lang="es-DO" sz="2667" dirty="0"/>
          </a:p>
          <a:p>
            <a:r>
              <a:rPr lang="es-CL" sz="2667" i="1" dirty="0"/>
              <a:t>Enunciado:</a:t>
            </a:r>
            <a:r>
              <a:rPr lang="es-CL" sz="2667" dirty="0"/>
              <a:t> La pregunta</a:t>
            </a:r>
            <a:r>
              <a:rPr lang="es-ES" sz="2667" dirty="0"/>
              <a:t> o tarea concreta que se le solicita.</a:t>
            </a:r>
            <a:endParaRPr lang="es-DO" sz="2667" dirty="0"/>
          </a:p>
          <a:p>
            <a:r>
              <a:rPr lang="es-CL" sz="2667" i="1" dirty="0"/>
              <a:t>Opciones de respuestas:   </a:t>
            </a:r>
            <a:r>
              <a:rPr lang="es-CL" sz="2667" b="1" i="1" dirty="0"/>
              <a:t>(3 distractores y 1 respuesta correcta)</a:t>
            </a:r>
          </a:p>
          <a:p>
            <a:pPr marL="0" indent="0">
              <a:buNone/>
            </a:pPr>
            <a:endParaRPr lang="es-CL" sz="2667" i="1" dirty="0"/>
          </a:p>
          <a:p>
            <a:pPr marL="0" indent="0">
              <a:buNone/>
            </a:pPr>
            <a:r>
              <a:rPr lang="es-CL" sz="2667" i="1" dirty="0"/>
              <a:t>A continuación presentamos ejemplos de ítems cerrados.</a:t>
            </a:r>
            <a:endParaRPr lang="es-DO" sz="2667" dirty="0"/>
          </a:p>
          <a:p>
            <a:endParaRPr lang="es-DO" dirty="0"/>
          </a:p>
        </p:txBody>
      </p:sp>
      <p:sp>
        <p:nvSpPr>
          <p:cNvPr id="4" name="Marcador de número de diapositiva 3"/>
          <p:cNvSpPr>
            <a:spLocks noGrp="1"/>
          </p:cNvSpPr>
          <p:nvPr>
            <p:ph type="sldNum" idx="12"/>
          </p:nvPr>
        </p:nvSpPr>
        <p:spPr/>
        <p:txBody>
          <a:bodyPr/>
          <a:lstStyle/>
          <a:p>
            <a:fld id="{00000000-1234-1234-1234-123412341234}" type="slidenum">
              <a:rPr lang="en-US" smtClean="0"/>
              <a:pPr/>
              <a:t>15</a:t>
            </a:fld>
            <a:endParaRPr lang="en-US"/>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8813" y="90294"/>
            <a:ext cx="11591778" cy="6767705"/>
          </a:xfrm>
        </p:spPr>
        <p:txBody>
          <a:bodyPr>
            <a:normAutofit/>
          </a:bodyPr>
          <a:lstStyle/>
          <a:p>
            <a:r>
              <a:rPr lang="es-DO" sz="2000" b="1" dirty="0">
                <a:solidFill>
                  <a:srgbClr val="002060"/>
                </a:solidFill>
                <a:latin typeface="Lato Black" panose="020B0604020202020204" charset="0"/>
                <a:ea typeface="Lato Black" panose="020B0604020202020204" charset="0"/>
                <a:cs typeface="Lato Black" panose="020B0604020202020204" charset="0"/>
              </a:rPr>
              <a:t>Ejemplo 1</a:t>
            </a:r>
            <a:r>
              <a:rPr lang="es-DO" sz="2800" b="1" dirty="0">
                <a:solidFill>
                  <a:srgbClr val="002060"/>
                </a:solidFill>
                <a:latin typeface="Lato Black" panose="020B0604020202020204" charset="0"/>
                <a:ea typeface="Lato Black" panose="020B0604020202020204" charset="0"/>
                <a:cs typeface="Lato Black" panose="020B0604020202020204" charset="0"/>
              </a:rPr>
              <a:t>.</a:t>
            </a:r>
          </a:p>
        </p:txBody>
      </p:sp>
      <p:sp>
        <p:nvSpPr>
          <p:cNvPr id="3" name="Marcador de contenido 2"/>
          <p:cNvSpPr>
            <a:spLocks noGrp="1"/>
          </p:cNvSpPr>
          <p:nvPr>
            <p:ph idx="1"/>
          </p:nvPr>
        </p:nvSpPr>
        <p:spPr>
          <a:xfrm>
            <a:off x="1436786" y="239151"/>
            <a:ext cx="10097842" cy="5672071"/>
          </a:xfrm>
        </p:spPr>
        <p:txBody>
          <a:bodyPr/>
          <a:lstStyle/>
          <a:p>
            <a:pPr marL="457200" lvl="1" indent="0" fontAlgn="base">
              <a:buNone/>
            </a:pPr>
            <a:endParaRPr lang="es-DO" sz="2000" b="1" dirty="0">
              <a:latin typeface="Times New Roman" panose="02020603050405020304" pitchFamily="18" charset="0"/>
              <a:cs typeface="Times New Roman" panose="02020603050405020304" pitchFamily="18" charset="0"/>
            </a:endParaRPr>
          </a:p>
          <a:p>
            <a:pPr marL="0" indent="0">
              <a:buNone/>
            </a:pPr>
            <a:endParaRPr lang="es-DO" dirty="0"/>
          </a:p>
        </p:txBody>
      </p:sp>
      <p:pic>
        <p:nvPicPr>
          <p:cNvPr id="9" name="Imagen 8">
            <a:extLst>
              <a:ext uri="{FF2B5EF4-FFF2-40B4-BE49-F238E27FC236}">
                <a16:creationId xmlns:a16="http://schemas.microsoft.com/office/drawing/2014/main" id="{5684D52E-31E3-4D82-8E92-D10892C368D8}"/>
              </a:ext>
            </a:extLst>
          </p:cNvPr>
          <p:cNvPicPr>
            <a:picLocks noChangeAspect="1"/>
          </p:cNvPicPr>
          <p:nvPr/>
        </p:nvPicPr>
        <p:blipFill>
          <a:blip r:embed="rId3"/>
          <a:stretch>
            <a:fillRect/>
          </a:stretch>
        </p:blipFill>
        <p:spPr>
          <a:xfrm>
            <a:off x="1769902" y="113075"/>
            <a:ext cx="9990689" cy="4668474"/>
          </a:xfrm>
          <a:prstGeom prst="rect">
            <a:avLst/>
          </a:prstGeom>
        </p:spPr>
      </p:pic>
      <p:pic>
        <p:nvPicPr>
          <p:cNvPr id="10" name="Imagen 9">
            <a:extLst>
              <a:ext uri="{FF2B5EF4-FFF2-40B4-BE49-F238E27FC236}">
                <a16:creationId xmlns:a16="http://schemas.microsoft.com/office/drawing/2014/main" id="{1DF71592-3371-41BB-85E1-4891C00D4E03}"/>
              </a:ext>
            </a:extLst>
          </p:cNvPr>
          <p:cNvPicPr>
            <a:picLocks noChangeAspect="1"/>
          </p:cNvPicPr>
          <p:nvPr/>
        </p:nvPicPr>
        <p:blipFill>
          <a:blip r:embed="rId4"/>
          <a:stretch>
            <a:fillRect/>
          </a:stretch>
        </p:blipFill>
        <p:spPr>
          <a:xfrm>
            <a:off x="1769902" y="4770790"/>
            <a:ext cx="9990689" cy="2034024"/>
          </a:xfrm>
          <a:prstGeom prst="rect">
            <a:avLst/>
          </a:prstGeom>
        </p:spPr>
      </p:pic>
    </p:spTree>
    <p:extLst>
      <p:ext uri="{BB962C8B-B14F-4D97-AF65-F5344CB8AC3E}">
        <p14:creationId xmlns:p14="http://schemas.microsoft.com/office/powerpoint/2010/main" val="328436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3838455-5649-4153-9515-70BF4426CFEB}"/>
              </a:ext>
            </a:extLst>
          </p:cNvPr>
          <p:cNvSpPr/>
          <p:nvPr/>
        </p:nvSpPr>
        <p:spPr>
          <a:xfrm>
            <a:off x="205869" y="177577"/>
            <a:ext cx="1335622" cy="369332"/>
          </a:xfrm>
          <a:prstGeom prst="rect">
            <a:avLst/>
          </a:prstGeom>
        </p:spPr>
        <p:txBody>
          <a:bodyPr wrap="none">
            <a:spAutoFit/>
          </a:bodyPr>
          <a:lstStyle/>
          <a:p>
            <a:r>
              <a:rPr lang="es-DO" b="1" dirty="0">
                <a:solidFill>
                  <a:srgbClr val="002060"/>
                </a:solidFill>
                <a:latin typeface="Lato Black" panose="020B0604020202020204" charset="0"/>
                <a:ea typeface="Lato Black" panose="020B0604020202020204" charset="0"/>
                <a:cs typeface="Lato Black" panose="020B0604020202020204" charset="0"/>
              </a:rPr>
              <a:t>Ejemplo 2</a:t>
            </a:r>
            <a:r>
              <a:rPr lang="es-DO" b="1" dirty="0">
                <a:solidFill>
                  <a:schemeClr val="accent2">
                    <a:lumMod val="75000"/>
                  </a:schemeClr>
                </a:solidFill>
              </a:rPr>
              <a:t>.</a:t>
            </a:r>
            <a:endParaRPr lang="es-DO" dirty="0"/>
          </a:p>
        </p:txBody>
      </p:sp>
      <p:pic>
        <p:nvPicPr>
          <p:cNvPr id="4" name="Imagen 3"/>
          <p:cNvPicPr/>
          <p:nvPr/>
        </p:nvPicPr>
        <p:blipFill rotWithShape="1">
          <a:blip r:embed="rId3"/>
          <a:srcRect l="28575" t="24786" r="22037" b="16230"/>
          <a:stretch/>
        </p:blipFill>
        <p:spPr bwMode="auto">
          <a:xfrm>
            <a:off x="1440874" y="401782"/>
            <a:ext cx="9892144" cy="6179127"/>
          </a:xfrm>
          <a:prstGeom prst="rect">
            <a:avLst/>
          </a:prstGeom>
          <a:ln>
            <a:noFill/>
          </a:ln>
          <a:extLst>
            <a:ext uri="{53640926-AAD7-44D8-BBD7-CCE9431645EC}">
              <a14:shadowObscured xmlns:a14="http://schemas.microsoft.com/office/drawing/2010/main"/>
            </a:ext>
          </a:extLst>
        </p:spPr>
      </p:pic>
      <p:sp>
        <p:nvSpPr>
          <p:cNvPr id="2" name="Rectángulo redondeado 1"/>
          <p:cNvSpPr/>
          <p:nvPr/>
        </p:nvSpPr>
        <p:spPr>
          <a:xfrm>
            <a:off x="8711419" y="3930162"/>
            <a:ext cx="45719" cy="6154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317447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8420" y="117672"/>
            <a:ext cx="1636652" cy="668140"/>
          </a:xfrm>
        </p:spPr>
        <p:txBody>
          <a:bodyPr>
            <a:normAutofit/>
          </a:bodyPr>
          <a:lstStyle/>
          <a:p>
            <a:r>
              <a:rPr lang="es-DO" sz="2000" dirty="0">
                <a:solidFill>
                  <a:srgbClr val="002060"/>
                </a:solidFill>
                <a:latin typeface="Lato Black" panose="020B0604020202020204" charset="0"/>
                <a:ea typeface="Lato Black" panose="020B0604020202020204" charset="0"/>
                <a:cs typeface="Lato Black" panose="020B0604020202020204" charset="0"/>
              </a:rPr>
              <a:t>Ejemplo 3.</a:t>
            </a:r>
          </a:p>
        </p:txBody>
      </p:sp>
      <p:sp>
        <p:nvSpPr>
          <p:cNvPr id="2" name="Rectángulo 1">
            <a:extLst>
              <a:ext uri="{FF2B5EF4-FFF2-40B4-BE49-F238E27FC236}">
                <a16:creationId xmlns:a16="http://schemas.microsoft.com/office/drawing/2014/main" id="{8CD0BDE6-A626-48B2-A574-1B5CF7E1B81C}"/>
              </a:ext>
            </a:extLst>
          </p:cNvPr>
          <p:cNvSpPr/>
          <p:nvPr/>
        </p:nvSpPr>
        <p:spPr>
          <a:xfrm>
            <a:off x="6818811" y="4728754"/>
            <a:ext cx="1271452" cy="496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DO" dirty="0"/>
              <a:t>Clave: B</a:t>
            </a:r>
          </a:p>
        </p:txBody>
      </p:sp>
      <p:pic>
        <p:nvPicPr>
          <p:cNvPr id="3" name="Imagen 2">
            <a:extLst>
              <a:ext uri="{FF2B5EF4-FFF2-40B4-BE49-F238E27FC236}">
                <a16:creationId xmlns:a16="http://schemas.microsoft.com/office/drawing/2014/main" id="{4A10CB8D-E14F-469C-82A5-925EF8FBD56B}"/>
              </a:ext>
            </a:extLst>
          </p:cNvPr>
          <p:cNvPicPr>
            <a:picLocks noChangeAspect="1"/>
          </p:cNvPicPr>
          <p:nvPr/>
        </p:nvPicPr>
        <p:blipFill>
          <a:blip r:embed="rId2"/>
          <a:stretch>
            <a:fillRect/>
          </a:stretch>
        </p:blipFill>
        <p:spPr>
          <a:xfrm>
            <a:off x="1603717" y="117672"/>
            <a:ext cx="10588282" cy="5551608"/>
          </a:xfrm>
          <a:prstGeom prst="rect">
            <a:avLst/>
          </a:prstGeom>
        </p:spPr>
      </p:pic>
      <p:pic>
        <p:nvPicPr>
          <p:cNvPr id="10" name="Imagen 9">
            <a:extLst>
              <a:ext uri="{FF2B5EF4-FFF2-40B4-BE49-F238E27FC236}">
                <a16:creationId xmlns:a16="http://schemas.microsoft.com/office/drawing/2014/main" id="{227F7F80-5BA5-423F-A202-0E6B013D5D02}"/>
              </a:ext>
            </a:extLst>
          </p:cNvPr>
          <p:cNvPicPr>
            <a:picLocks noChangeAspect="1"/>
          </p:cNvPicPr>
          <p:nvPr/>
        </p:nvPicPr>
        <p:blipFill>
          <a:blip r:embed="rId3"/>
          <a:stretch>
            <a:fillRect/>
          </a:stretch>
        </p:blipFill>
        <p:spPr>
          <a:xfrm>
            <a:off x="1603718" y="5669280"/>
            <a:ext cx="10588281" cy="970671"/>
          </a:xfrm>
          <a:prstGeom prst="rect">
            <a:avLst/>
          </a:prstGeom>
        </p:spPr>
      </p:pic>
    </p:spTree>
    <p:extLst>
      <p:ext uri="{BB962C8B-B14F-4D97-AF65-F5344CB8AC3E}">
        <p14:creationId xmlns:p14="http://schemas.microsoft.com/office/powerpoint/2010/main" val="108076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800" y="1117600"/>
            <a:ext cx="8046000" cy="564833"/>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LOS ÍTEMS ABIERTOS</a:t>
            </a:r>
          </a:p>
        </p:txBody>
      </p:sp>
      <p:sp>
        <p:nvSpPr>
          <p:cNvPr id="3" name="Marcador de texto 2"/>
          <p:cNvSpPr>
            <a:spLocks noGrp="1"/>
          </p:cNvSpPr>
          <p:nvPr>
            <p:ph type="body" idx="1"/>
          </p:nvPr>
        </p:nvSpPr>
        <p:spPr>
          <a:xfrm>
            <a:off x="983800" y="2088203"/>
            <a:ext cx="9055145" cy="3936996"/>
          </a:xfrm>
        </p:spPr>
        <p:txBody>
          <a:bodyPr/>
          <a:lstStyle/>
          <a:p>
            <a:r>
              <a:rPr lang="es-CL" sz="2400" dirty="0"/>
              <a:t>En cuanto a las </a:t>
            </a:r>
            <a:r>
              <a:rPr lang="es-CL" sz="2400" b="1" dirty="0"/>
              <a:t>preguntas de respuesta abierta</a:t>
            </a:r>
            <a:r>
              <a:rPr lang="es-CL" sz="2400" dirty="0"/>
              <a:t>, exigen al estudiante elaborar su propia respuesta, y resultan especialmente eficientes al medir habilidades de pensamiento superior. Se trata de una oración interrogativa destinada a recoger información sobre conceptos, procedimientos y habilidades cognitivas.</a:t>
            </a:r>
            <a:endParaRPr lang="es-DO" sz="2400" dirty="0"/>
          </a:p>
          <a:p>
            <a:endParaRPr lang="es-CL" sz="2400" i="1" dirty="0"/>
          </a:p>
          <a:p>
            <a:pPr marL="0" indent="0">
              <a:buNone/>
            </a:pPr>
            <a:r>
              <a:rPr lang="es-CL" sz="2400" i="1" dirty="0"/>
              <a:t>A continuación presentamos un ejemplo de </a:t>
            </a:r>
            <a:r>
              <a:rPr lang="es-CL" sz="2400" i="1" dirty="0" smtClean="0"/>
              <a:t>ítem </a:t>
            </a:r>
            <a:r>
              <a:rPr lang="es-CL" sz="2400" i="1" dirty="0"/>
              <a:t>abierto.</a:t>
            </a:r>
            <a:endParaRPr lang="es-DO" sz="2400" dirty="0"/>
          </a:p>
          <a:p>
            <a:endParaRPr lang="es-DO" dirty="0"/>
          </a:p>
        </p:txBody>
      </p:sp>
      <p:sp>
        <p:nvSpPr>
          <p:cNvPr id="4" name="Marcador de número de diapositiva 3"/>
          <p:cNvSpPr>
            <a:spLocks noGrp="1"/>
          </p:cNvSpPr>
          <p:nvPr>
            <p:ph type="sldNum" idx="12"/>
          </p:nvPr>
        </p:nvSpPr>
        <p:spPr/>
        <p:txBody>
          <a:bodyPr/>
          <a:lstStyle/>
          <a:p>
            <a:fld id="{00000000-1234-1234-1234-123412341234}" type="slidenum">
              <a:rPr lang="en-US" smtClean="0"/>
              <a:pPr/>
              <a:t>19</a:t>
            </a:fld>
            <a:endParaRPr lang="en-US"/>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800" y="353552"/>
            <a:ext cx="10209493" cy="957456"/>
          </a:xfrm>
        </p:spPr>
        <p:txBody>
          <a:bodyPr/>
          <a:lstStyle/>
          <a:p>
            <a:r>
              <a:rPr lang="es-DO" sz="3200" b="1" dirty="0">
                <a:solidFill>
                  <a:srgbClr val="002060"/>
                </a:solidFill>
                <a:latin typeface="Lato Black" panose="020B0604020202020204" charset="0"/>
                <a:ea typeface="Lato Black" panose="020B0604020202020204" charset="0"/>
                <a:cs typeface="Lato Black" panose="020B0604020202020204" charset="0"/>
              </a:rPr>
              <a:t>CONTENIDO </a:t>
            </a:r>
          </a:p>
        </p:txBody>
      </p:sp>
      <p:sp>
        <p:nvSpPr>
          <p:cNvPr id="3" name="Marcador de texto 2"/>
          <p:cNvSpPr>
            <a:spLocks noGrp="1"/>
          </p:cNvSpPr>
          <p:nvPr>
            <p:ph type="body" idx="1"/>
          </p:nvPr>
        </p:nvSpPr>
        <p:spPr>
          <a:xfrm>
            <a:off x="862614" y="1664560"/>
            <a:ext cx="9690685" cy="4059677"/>
          </a:xfrm>
        </p:spPr>
        <p:txBody>
          <a:bodyPr/>
          <a:lstStyle/>
          <a:p>
            <a:pPr>
              <a:buFont typeface="Wingdings" panose="05000000000000000000" pitchFamily="2" charset="2"/>
              <a:buChar char="v"/>
            </a:pPr>
            <a:r>
              <a:rPr lang="es-DO" sz="2667" dirty="0"/>
              <a:t>Propósito</a:t>
            </a:r>
          </a:p>
          <a:p>
            <a:pPr>
              <a:buFont typeface="Wingdings" panose="05000000000000000000" pitchFamily="2" charset="2"/>
              <a:buChar char="v"/>
            </a:pPr>
            <a:r>
              <a:rPr lang="es-DO" sz="2667" dirty="0"/>
              <a:t>Introducción </a:t>
            </a:r>
          </a:p>
          <a:p>
            <a:pPr>
              <a:buFont typeface="Wingdings" panose="05000000000000000000" pitchFamily="2" charset="2"/>
              <a:buChar char="v"/>
            </a:pPr>
            <a:r>
              <a:rPr lang="es-DO" sz="2667" dirty="0"/>
              <a:t>Características y estructura de la prueba </a:t>
            </a:r>
          </a:p>
          <a:p>
            <a:pPr>
              <a:buFont typeface="Wingdings" panose="05000000000000000000" pitchFamily="2" charset="2"/>
              <a:buChar char="v"/>
            </a:pPr>
            <a:r>
              <a:rPr lang="es-DO" sz="2667" dirty="0"/>
              <a:t>Diseño de la prueba de Matemática (qué evalúa)</a:t>
            </a:r>
          </a:p>
          <a:p>
            <a:pPr>
              <a:buFont typeface="Wingdings" panose="05000000000000000000" pitchFamily="2" charset="2"/>
              <a:buChar char="v"/>
            </a:pPr>
            <a:r>
              <a:rPr lang="es-DO" sz="2667" dirty="0"/>
              <a:t>Tabla de especificaciones</a:t>
            </a:r>
          </a:p>
          <a:p>
            <a:pPr>
              <a:buFont typeface="Wingdings" panose="05000000000000000000" pitchFamily="2" charset="2"/>
              <a:buChar char="v"/>
            </a:pPr>
            <a:r>
              <a:rPr lang="es-DO" sz="2667" dirty="0" smtClean="0"/>
              <a:t>Ejemplos </a:t>
            </a:r>
            <a:r>
              <a:rPr lang="es-DO" sz="2667" dirty="0"/>
              <a:t>de </a:t>
            </a:r>
            <a:r>
              <a:rPr lang="es-DO" sz="2667" dirty="0" smtClean="0"/>
              <a:t>ítems</a:t>
            </a:r>
          </a:p>
          <a:p>
            <a:pPr>
              <a:buFont typeface="Wingdings" panose="05000000000000000000" pitchFamily="2" charset="2"/>
              <a:buChar char="v"/>
            </a:pPr>
            <a:r>
              <a:rPr lang="es-DO" sz="2667" dirty="0"/>
              <a:t>Niveles de desempeño</a:t>
            </a:r>
          </a:p>
          <a:p>
            <a:pPr>
              <a:buFont typeface="Wingdings" panose="05000000000000000000" pitchFamily="2" charset="2"/>
              <a:buChar char="v"/>
            </a:pPr>
            <a:endParaRPr lang="es-DO" sz="2667" dirty="0">
              <a:solidFill>
                <a:srgbClr val="000000"/>
              </a:solidFill>
            </a:endParaRPr>
          </a:p>
        </p:txBody>
      </p:sp>
      <p:sp>
        <p:nvSpPr>
          <p:cNvPr id="4" name="Marcador de número de diapositiva 3"/>
          <p:cNvSpPr>
            <a:spLocks noGrp="1"/>
          </p:cNvSpPr>
          <p:nvPr>
            <p:ph type="sldNum" idx="12"/>
          </p:nvPr>
        </p:nvSpPr>
        <p:spPr/>
        <p:txBody>
          <a:bodyPr/>
          <a:lstStyle/>
          <a:p>
            <a:fld id="{00000000-1234-1234-1234-123412341234}" type="slidenum">
              <a:rPr lang="es-DO" smtClean="0"/>
              <a:pPr/>
              <a:t>2</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6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fld id="{00000000-1234-1234-1234-123412341234}" type="slidenum">
              <a:rPr lang="es-DO" smtClean="0"/>
              <a:pPr/>
              <a:t>20</a:t>
            </a:fld>
            <a:endParaRPr lang="es-DO"/>
          </a:p>
        </p:txBody>
      </p:sp>
      <p:sp>
        <p:nvSpPr>
          <p:cNvPr id="7" name="Rectángulo 6"/>
          <p:cNvSpPr/>
          <p:nvPr/>
        </p:nvSpPr>
        <p:spPr>
          <a:xfrm>
            <a:off x="323008" y="241369"/>
            <a:ext cx="1112541" cy="707886"/>
          </a:xfrm>
          <a:prstGeom prst="rect">
            <a:avLst/>
          </a:prstGeom>
        </p:spPr>
        <p:txBody>
          <a:bodyPr wrap="square">
            <a:spAutoFit/>
          </a:bodyPr>
          <a:lstStyle/>
          <a:p>
            <a:r>
              <a:rPr lang="es-DO" sz="2000" dirty="0">
                <a:solidFill>
                  <a:srgbClr val="002060"/>
                </a:solidFill>
              </a:rPr>
              <a:t>Ítem abierto</a:t>
            </a:r>
          </a:p>
        </p:txBody>
      </p:sp>
      <p:pic>
        <p:nvPicPr>
          <p:cNvPr id="3" name="Imagen 2"/>
          <p:cNvPicPr>
            <a:picLocks noChangeAspect="1"/>
          </p:cNvPicPr>
          <p:nvPr/>
        </p:nvPicPr>
        <p:blipFill>
          <a:blip r:embed="rId3"/>
          <a:stretch>
            <a:fillRect/>
          </a:stretch>
        </p:blipFill>
        <p:spPr>
          <a:xfrm>
            <a:off x="1814512" y="595312"/>
            <a:ext cx="9336708" cy="6179467"/>
          </a:xfrm>
          <a:prstGeom prst="rect">
            <a:avLst/>
          </a:prstGeom>
        </p:spPr>
      </p:pic>
    </p:spTree>
    <p:extLst>
      <p:ext uri="{BB962C8B-B14F-4D97-AF65-F5344CB8AC3E}">
        <p14:creationId xmlns:p14="http://schemas.microsoft.com/office/powerpoint/2010/main" val="128419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400" y="23406"/>
            <a:ext cx="8046000" cy="992400"/>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Rúbrica de corrección</a:t>
            </a:r>
          </a:p>
        </p:txBody>
      </p:sp>
      <p:sp>
        <p:nvSpPr>
          <p:cNvPr id="4" name="Marcador de número de diapositiva 3"/>
          <p:cNvSpPr>
            <a:spLocks noGrp="1"/>
          </p:cNvSpPr>
          <p:nvPr>
            <p:ph type="sldNum" idx="12"/>
          </p:nvPr>
        </p:nvSpPr>
        <p:spPr/>
        <p:txBody>
          <a:bodyPr/>
          <a:lstStyle/>
          <a:p>
            <a:fld id="{00000000-1234-1234-1234-123412341234}" type="slidenum">
              <a:rPr lang="es-DO" smtClean="0"/>
              <a:pPr/>
              <a:t>21</a:t>
            </a:fld>
            <a:endParaRPr lang="es-DO"/>
          </a:p>
        </p:txBody>
      </p:sp>
      <p:pic>
        <p:nvPicPr>
          <p:cNvPr id="5" name="Imagen 4"/>
          <p:cNvPicPr/>
          <p:nvPr/>
        </p:nvPicPr>
        <p:blipFill rotWithShape="1">
          <a:blip r:embed="rId2"/>
          <a:srcRect l="27692" t="51453" r="29445" b="23134"/>
          <a:stretch/>
        </p:blipFill>
        <p:spPr bwMode="auto">
          <a:xfrm>
            <a:off x="568036" y="4287606"/>
            <a:ext cx="5452934" cy="2570329"/>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28046" t="24159" r="29621" b="31290"/>
          <a:stretch/>
        </p:blipFill>
        <p:spPr bwMode="auto">
          <a:xfrm>
            <a:off x="568036" y="1015806"/>
            <a:ext cx="5569528" cy="3073867"/>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srcRect l="28114" t="21910" r="29360" b="8777"/>
          <a:stretch/>
        </p:blipFill>
        <p:spPr bwMode="auto">
          <a:xfrm>
            <a:off x="6137564" y="1015806"/>
            <a:ext cx="5901481" cy="41585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501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775" y="293959"/>
            <a:ext cx="8046000" cy="992400"/>
          </a:xfrm>
        </p:spPr>
        <p:txBody>
          <a:bodyPr/>
          <a:lstStyle/>
          <a:p>
            <a:r>
              <a:rPr lang="es-DO" sz="3600" dirty="0">
                <a:solidFill>
                  <a:srgbClr val="002060"/>
                </a:solidFill>
                <a:latin typeface="Lato Black" panose="020B0604020202020204" charset="0"/>
                <a:ea typeface="Lato Black" panose="020B0604020202020204" charset="0"/>
                <a:cs typeface="Lato Black" panose="020B0604020202020204" charset="0"/>
              </a:rPr>
              <a:t>REPORTE DE RESULTADOS EN NIVELES DE DESEMPEÑO</a:t>
            </a:r>
          </a:p>
        </p:txBody>
      </p:sp>
      <p:sp>
        <p:nvSpPr>
          <p:cNvPr id="4" name="Marcador de número de diapositiva 3"/>
          <p:cNvSpPr>
            <a:spLocks noGrp="1"/>
          </p:cNvSpPr>
          <p:nvPr>
            <p:ph type="sldNum" idx="12"/>
          </p:nvPr>
        </p:nvSpPr>
        <p:spPr/>
        <p:txBody>
          <a:bodyPr/>
          <a:lstStyle/>
          <a:p>
            <a:fld id="{00000000-1234-1234-1234-123412341234}" type="slidenum">
              <a:rPr lang="es-DO" smtClean="0"/>
              <a:pPr/>
              <a:t>22</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3"/>
          <a:srcRect l="38217" t="25099" r="33913" b="20728"/>
          <a:stretch/>
        </p:blipFill>
        <p:spPr bwMode="auto">
          <a:xfrm>
            <a:off x="5833591" y="1375066"/>
            <a:ext cx="3348376" cy="4652107"/>
          </a:xfrm>
          <a:prstGeom prst="rect">
            <a:avLst/>
          </a:prstGeom>
          <a:ln>
            <a:noFill/>
          </a:ln>
          <a:extLst>
            <a:ext uri="{53640926-AAD7-44D8-BBD7-CCE9431645EC}">
              <a14:shadowObscured xmlns:a14="http://schemas.microsoft.com/office/drawing/2010/main"/>
            </a:ext>
          </a:extLst>
        </p:spPr>
      </p:pic>
      <p:sp>
        <p:nvSpPr>
          <p:cNvPr id="9" name="Marcador de texto 2"/>
          <p:cNvSpPr txBox="1">
            <a:spLocks/>
          </p:cNvSpPr>
          <p:nvPr/>
        </p:nvSpPr>
        <p:spPr>
          <a:xfrm>
            <a:off x="561570" y="1581207"/>
            <a:ext cx="5715689" cy="3731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pPr marL="101597" indent="0">
              <a:buNone/>
            </a:pPr>
            <a:r>
              <a:rPr lang="es-DO" sz="1600" b="1" dirty="0">
                <a:solidFill>
                  <a:schemeClr val="tx1"/>
                </a:solidFill>
              </a:rPr>
              <a:t>PUNTAJE PROMEDIO</a:t>
            </a:r>
          </a:p>
          <a:p>
            <a:pPr marL="101597" indent="0">
              <a:buNone/>
            </a:pPr>
            <a:r>
              <a:rPr lang="es-DO" sz="1600" b="1" dirty="0">
                <a:solidFill>
                  <a:schemeClr val="tx1"/>
                </a:solidFill>
              </a:rPr>
              <a:t>Los resultados se expresan en un puntaje promedio de las calificaciones obtenidas por todos los estudiantes, ya sea en un Centro  Educativo, en el Distrito o la Regional Educativa en cada una de las pruebas.  Luego se agrupan en niveles.</a:t>
            </a:r>
          </a:p>
          <a:p>
            <a:pPr marL="101597" indent="0">
              <a:buNone/>
            </a:pPr>
            <a:endParaRPr lang="es-DO" sz="1600" b="1" dirty="0">
              <a:solidFill>
                <a:schemeClr val="tx1"/>
              </a:solidFill>
            </a:endParaRPr>
          </a:p>
          <a:p>
            <a:pPr algn="just"/>
            <a:r>
              <a:rPr lang="es-DO" sz="1867" b="1" dirty="0">
                <a:solidFill>
                  <a:schemeClr val="tx1"/>
                </a:solidFill>
              </a:rPr>
              <a:t>Cada nivel de desempeño describe lo que saben y son capaces de hacer los estudiantes con lo que saben. </a:t>
            </a:r>
          </a:p>
          <a:p>
            <a:r>
              <a:rPr lang="es-DO" sz="1867" b="1" dirty="0">
                <a:solidFill>
                  <a:schemeClr val="tx1"/>
                </a:solidFill>
              </a:rPr>
              <a:t>Cada nivel enumera cuáles son las competencias que han desarrollado los estudiantes. </a:t>
            </a:r>
          </a:p>
          <a:p>
            <a:r>
              <a:rPr lang="es-DO" sz="1867" b="1" dirty="0">
                <a:solidFill>
                  <a:srgbClr val="000000"/>
                </a:solidFill>
                <a:latin typeface="Esphimere"/>
              </a:rPr>
              <a:t>Los niveles de desempeño  agrupan en orden creciente de complejidad los aprendizajes alcanzados.</a:t>
            </a:r>
          </a:p>
          <a:p>
            <a:pPr marL="101597" indent="0">
              <a:buNone/>
            </a:pPr>
            <a:r>
              <a:rPr lang="es-DO" sz="1867" b="1" dirty="0">
                <a:solidFill>
                  <a:srgbClr val="000000"/>
                </a:solidFill>
                <a:latin typeface="Esphimere"/>
              </a:rPr>
              <a:t>El nivel Satisfactorio es al que se aspira.</a:t>
            </a:r>
            <a:endParaRPr lang="es-DO" sz="1867" b="1" dirty="0">
              <a:solidFill>
                <a:srgbClr val="000000"/>
              </a:solidFill>
            </a:endParaRPr>
          </a:p>
          <a:p>
            <a:endParaRPr lang="es-DO" sz="3200" dirty="0"/>
          </a:p>
        </p:txBody>
      </p:sp>
      <p:sp>
        <p:nvSpPr>
          <p:cNvPr id="10" name="Recortar rectángulo de esquina diagonal 9"/>
          <p:cNvSpPr/>
          <p:nvPr/>
        </p:nvSpPr>
        <p:spPr>
          <a:xfrm>
            <a:off x="7695038" y="4576202"/>
            <a:ext cx="2830787" cy="6270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ELEMENTAL</a:t>
            </a:r>
            <a:r>
              <a:rPr lang="es-DO" sz="5333" dirty="0"/>
              <a:t> </a:t>
            </a:r>
          </a:p>
        </p:txBody>
      </p:sp>
      <p:sp>
        <p:nvSpPr>
          <p:cNvPr id="11" name="Recortar rectángulo de esquina diagonal 10"/>
          <p:cNvSpPr/>
          <p:nvPr/>
        </p:nvSpPr>
        <p:spPr>
          <a:xfrm>
            <a:off x="8521073" y="3162597"/>
            <a:ext cx="3003499" cy="66910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ACEPTABLE</a:t>
            </a:r>
            <a:r>
              <a:rPr lang="es-DO" sz="2400" dirty="0"/>
              <a:t> </a:t>
            </a:r>
          </a:p>
        </p:txBody>
      </p:sp>
      <p:sp>
        <p:nvSpPr>
          <p:cNvPr id="12" name="Recortar rectángulo de esquina diagonal 11"/>
          <p:cNvSpPr/>
          <p:nvPr/>
        </p:nvSpPr>
        <p:spPr>
          <a:xfrm>
            <a:off x="8639504" y="1612096"/>
            <a:ext cx="3230179" cy="72649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667" dirty="0"/>
              <a:t>SATISFACTORIO </a:t>
            </a:r>
          </a:p>
        </p:txBody>
      </p:sp>
      <p:sp>
        <p:nvSpPr>
          <p:cNvPr id="3" name="Rectángulo 2"/>
          <p:cNvSpPr/>
          <p:nvPr/>
        </p:nvSpPr>
        <p:spPr>
          <a:xfrm>
            <a:off x="5661694" y="6273160"/>
            <a:ext cx="6096000" cy="584775"/>
          </a:xfrm>
          <a:prstGeom prst="rect">
            <a:avLst/>
          </a:prstGeom>
        </p:spPr>
        <p:txBody>
          <a:bodyPr>
            <a:spAutoFit/>
          </a:bodyPr>
          <a:lstStyle/>
          <a:p>
            <a:r>
              <a:rPr lang="es-DO" sz="1600" dirty="0">
                <a:solidFill>
                  <a:srgbClr val="002060"/>
                </a:solidFill>
                <a:latin typeface="Esphimere"/>
              </a:rPr>
              <a:t>Expresar los resultados en términos de niveles de desempeño permite interpretarlos pedagógicamente. </a:t>
            </a:r>
            <a:endParaRPr lang="es-DO" sz="1600" dirty="0">
              <a:solidFill>
                <a:srgbClr val="002060"/>
              </a:solidFill>
            </a:endParaRPr>
          </a:p>
        </p:txBody>
      </p:sp>
      <p:sp>
        <p:nvSpPr>
          <p:cNvPr id="13" name="Recortar rectángulo de esquina diagonal 12"/>
          <p:cNvSpPr/>
          <p:nvPr/>
        </p:nvSpPr>
        <p:spPr>
          <a:xfrm>
            <a:off x="7294301" y="5370013"/>
            <a:ext cx="2830787" cy="6270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BAJO</a:t>
            </a:r>
            <a:r>
              <a:rPr lang="es-DO" sz="5333" dirty="0"/>
              <a:t> </a:t>
            </a:r>
          </a:p>
        </p:txBody>
      </p:sp>
    </p:spTree>
    <p:extLst>
      <p:ext uri="{BB962C8B-B14F-4D97-AF65-F5344CB8AC3E}">
        <p14:creationId xmlns:p14="http://schemas.microsoft.com/office/powerpoint/2010/main" val="171785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2C97C-4168-4DAB-A426-343A9DA1E42A}"/>
              </a:ext>
            </a:extLst>
          </p:cNvPr>
          <p:cNvSpPr>
            <a:spLocks noGrp="1"/>
          </p:cNvSpPr>
          <p:nvPr>
            <p:ph type="title"/>
          </p:nvPr>
        </p:nvSpPr>
        <p:spPr>
          <a:xfrm>
            <a:off x="719528" y="104931"/>
            <a:ext cx="10785085" cy="599607"/>
          </a:xfrm>
        </p:spPr>
        <p:txBody>
          <a:bodyPr>
            <a:noAutofit/>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Niveles de desempeño en Matemática en 3er. Grado Secundaria</a:t>
            </a:r>
          </a:p>
        </p:txBody>
      </p:sp>
      <p:graphicFrame>
        <p:nvGraphicFramePr>
          <p:cNvPr id="4" name="Marcador de contenido 3">
            <a:extLst>
              <a:ext uri="{FF2B5EF4-FFF2-40B4-BE49-F238E27FC236}">
                <a16:creationId xmlns:a16="http://schemas.microsoft.com/office/drawing/2014/main" id="{D178F1C2-31AF-421B-839C-0B486261380D}"/>
              </a:ext>
            </a:extLst>
          </p:cNvPr>
          <p:cNvGraphicFramePr>
            <a:graphicFrameLocks noGrp="1"/>
          </p:cNvGraphicFramePr>
          <p:nvPr>
            <p:ph idx="1"/>
            <p:extLst>
              <p:ext uri="{D42A27DB-BD31-4B8C-83A1-F6EECF244321}">
                <p14:modId xmlns:p14="http://schemas.microsoft.com/office/powerpoint/2010/main" val="2267605128"/>
              </p:ext>
            </p:extLst>
          </p:nvPr>
        </p:nvGraphicFramePr>
        <p:xfrm>
          <a:off x="74685" y="587308"/>
          <a:ext cx="12074769" cy="6181672"/>
        </p:xfrm>
        <a:graphic>
          <a:graphicData uri="http://schemas.openxmlformats.org/drawingml/2006/table">
            <a:tbl>
              <a:tblPr firstRow="1" firstCol="1" bandRow="1">
                <a:tableStyleId>{5940675A-B579-460E-94D1-54222C63F5DA}</a:tableStyleId>
              </a:tblPr>
              <a:tblGrid>
                <a:gridCol w="1282029">
                  <a:extLst>
                    <a:ext uri="{9D8B030D-6E8A-4147-A177-3AD203B41FA5}">
                      <a16:colId xmlns:a16="http://schemas.microsoft.com/office/drawing/2014/main" val="2365587301"/>
                    </a:ext>
                  </a:extLst>
                </a:gridCol>
                <a:gridCol w="9422718">
                  <a:extLst>
                    <a:ext uri="{9D8B030D-6E8A-4147-A177-3AD203B41FA5}">
                      <a16:colId xmlns:a16="http://schemas.microsoft.com/office/drawing/2014/main" val="98341235"/>
                    </a:ext>
                  </a:extLst>
                </a:gridCol>
                <a:gridCol w="1370022">
                  <a:extLst>
                    <a:ext uri="{9D8B030D-6E8A-4147-A177-3AD203B41FA5}">
                      <a16:colId xmlns:a16="http://schemas.microsoft.com/office/drawing/2014/main" val="3558171158"/>
                    </a:ext>
                  </a:extLst>
                </a:gridCol>
              </a:tblGrid>
              <a:tr h="782419">
                <a:tc>
                  <a:txBody>
                    <a:bodyPr/>
                    <a:lstStyle/>
                    <a:p>
                      <a:pPr algn="ctr">
                        <a:lnSpc>
                          <a:spcPct val="107000"/>
                        </a:lnSpc>
                        <a:spcAft>
                          <a:spcPts val="0"/>
                        </a:spcAft>
                      </a:pPr>
                      <a:endParaRPr lang="es-DO" sz="1800" b="1" kern="1200" dirty="0">
                        <a:effectLst/>
                      </a:endParaRPr>
                    </a:p>
                    <a:p>
                      <a:pPr algn="ctr">
                        <a:lnSpc>
                          <a:spcPct val="107000"/>
                        </a:lnSpc>
                        <a:spcAft>
                          <a:spcPts val="0"/>
                        </a:spcAft>
                      </a:pPr>
                      <a:r>
                        <a:rPr lang="es-DO" sz="1800" b="1" kern="1200" dirty="0">
                          <a:effectLst/>
                        </a:rPr>
                        <a:t>Nivel de desempeño</a:t>
                      </a:r>
                      <a:endParaRPr lang="es-DO"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443" marR="49443" marT="0" marB="0"/>
                </a:tc>
                <a:tc>
                  <a:txBody>
                    <a:bodyPr/>
                    <a:lstStyle/>
                    <a:p>
                      <a:pPr algn="ctr">
                        <a:lnSpc>
                          <a:spcPct val="107000"/>
                        </a:lnSpc>
                        <a:spcAft>
                          <a:spcPts val="0"/>
                        </a:spcAft>
                      </a:pPr>
                      <a:r>
                        <a:rPr lang="es-DO" sz="1800" b="1" kern="1200" dirty="0">
                          <a:effectLst/>
                        </a:rPr>
                        <a:t> </a:t>
                      </a:r>
                    </a:p>
                    <a:p>
                      <a:pPr algn="ctr">
                        <a:lnSpc>
                          <a:spcPct val="107000"/>
                        </a:lnSpc>
                        <a:spcAft>
                          <a:spcPts val="0"/>
                        </a:spcAft>
                      </a:pPr>
                      <a:r>
                        <a:rPr lang="es-DO" sz="1800" b="1" kern="1200" dirty="0">
                          <a:effectLst/>
                        </a:rPr>
                        <a:t>Descripción del nivel</a:t>
                      </a:r>
                      <a:endParaRPr lang="es-DO" sz="18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algn="l">
                        <a:lnSpc>
                          <a:spcPct val="107000"/>
                        </a:lnSpc>
                        <a:spcAft>
                          <a:spcPts val="0"/>
                        </a:spcAft>
                      </a:pPr>
                      <a:r>
                        <a:rPr lang="es-DO" sz="1600" b="1" dirty="0">
                          <a:effectLst/>
                        </a:rPr>
                        <a:t>Resultados 2019</a:t>
                      </a:r>
                    </a:p>
                    <a:p>
                      <a:pPr algn="l">
                        <a:lnSpc>
                          <a:spcPct val="107000"/>
                        </a:lnSpc>
                        <a:spcAft>
                          <a:spcPts val="0"/>
                        </a:spcAft>
                      </a:pPr>
                      <a:r>
                        <a:rPr lang="es-DO" sz="1600" b="1" dirty="0">
                          <a:effectLst/>
                        </a:rPr>
                        <a:t>% de estudiantes  en cada nivel </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106128648"/>
                  </a:ext>
                </a:extLst>
              </a:tr>
              <a:tr h="1275806">
                <a:tc>
                  <a:txBody>
                    <a:bodyPr/>
                    <a:lstStyle/>
                    <a:p>
                      <a:pPr algn="ctr">
                        <a:lnSpc>
                          <a:spcPct val="115000"/>
                        </a:lnSpc>
                        <a:spcBef>
                          <a:spcPts val="1200"/>
                        </a:spcBef>
                        <a:spcAft>
                          <a:spcPts val="0"/>
                        </a:spcAft>
                      </a:pPr>
                      <a:r>
                        <a:rPr lang="es-CO" sz="1400" kern="1200" dirty="0">
                          <a:effectLst/>
                        </a:rPr>
                        <a:t>BAJO</a:t>
                      </a:r>
                      <a:endParaRPr lang="es-DO"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443" marR="49443"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s-CO" sz="1400" kern="1200" dirty="0">
                          <a:effectLst/>
                        </a:rPr>
                        <a:t>El estudiante en este nivel p</a:t>
                      </a:r>
                      <a:r>
                        <a:rPr lang="es-DO" sz="1400" kern="1200" dirty="0">
                          <a:effectLst/>
                        </a:rPr>
                        <a:t>odría identificar valores de referencia en representaciones usuales de los datos, como diagramas de barras o tablas con no más de cinco entradas. También podría comparar por inspección un par de elementos de un conjunto en formato de gráfico o tabla. </a:t>
                      </a:r>
                    </a:p>
                    <a:p>
                      <a:pPr algn="just">
                        <a:lnSpc>
                          <a:spcPct val="107000"/>
                        </a:lnSpc>
                        <a:spcAft>
                          <a:spcPts val="0"/>
                        </a:spcAft>
                      </a:pPr>
                      <a:r>
                        <a:rPr lang="es-DO" sz="1400" kern="1200" dirty="0">
                          <a:effectLst/>
                        </a:rPr>
                        <a:t>No logran los aprendizajes requeridos para alcanzar el Nivel elemental. </a:t>
                      </a:r>
                    </a:p>
                    <a:p>
                      <a:pPr algn="just">
                        <a:lnSpc>
                          <a:spcPct val="107000"/>
                        </a:lnSpc>
                        <a:spcAft>
                          <a:spcPts val="0"/>
                        </a:spcAft>
                      </a:pPr>
                      <a:r>
                        <a:rPr lang="es-DO" sz="1400" kern="1200" dirty="0">
                          <a:effectLst/>
                        </a:rPr>
                        <a:t>Algunos de los estudiantes de este nivel demuestran conocimientos elementales de números naturales y formas geométricas básicas.</a:t>
                      </a:r>
                      <a:endParaRPr lang="es-DO" sz="14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r>
                        <a:rPr lang="es-DO" sz="1600" kern="1200" dirty="0">
                          <a:effectLst/>
                        </a:rPr>
                        <a:t>22.6%</a:t>
                      </a:r>
                      <a:endParaRPr lang="es-DO"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416299657"/>
                  </a:ext>
                </a:extLst>
              </a:tr>
              <a:tr h="847379">
                <a:tc>
                  <a:txBody>
                    <a:bodyPr/>
                    <a:lstStyle/>
                    <a:p>
                      <a:pPr marL="0" algn="ctr" defTabSz="457200" rtl="0" eaLnBrk="1" latinLnBrk="0" hangingPunct="1">
                        <a:lnSpc>
                          <a:spcPct val="115000"/>
                        </a:lnSpc>
                        <a:spcBef>
                          <a:spcPts val="1200"/>
                        </a:spcBef>
                        <a:spcAft>
                          <a:spcPts val="0"/>
                        </a:spcAft>
                      </a:pPr>
                      <a:r>
                        <a:rPr lang="es-CO" sz="1400" kern="1200" dirty="0">
                          <a:effectLst/>
                        </a:rPr>
                        <a:t>ELEMENTAL           </a:t>
                      </a:r>
                      <a:endParaRPr lang="es-DO" sz="1400" kern="1200" dirty="0">
                        <a:effectLst/>
                      </a:endParaRPr>
                    </a:p>
                    <a:p>
                      <a:pPr algn="ctr">
                        <a:lnSpc>
                          <a:spcPct val="115000"/>
                        </a:lnSpc>
                        <a:spcBef>
                          <a:spcPts val="1200"/>
                        </a:spcBef>
                        <a:spcAft>
                          <a:spcPts val="0"/>
                        </a:spcAft>
                      </a:pPr>
                      <a:endParaRPr lang="es-D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CO" sz="1400" kern="1200" dirty="0">
                          <a:effectLst/>
                        </a:rPr>
                        <a:t>El estudiante en este nivel reconoce las características de la información presentada en diferentes formas, como listas, secuencias, gráficas, tablas y esquemas.</a:t>
                      </a:r>
                    </a:p>
                    <a:p>
                      <a:pPr marL="0" marR="0" lvl="0" indent="0" algn="l" defTabSz="457200" rtl="0" eaLnBrk="1" fontAlgn="auto" latinLnBrk="0" hangingPunct="1">
                        <a:lnSpc>
                          <a:spcPct val="107000"/>
                        </a:lnSpc>
                        <a:spcBef>
                          <a:spcPts val="0"/>
                        </a:spcBef>
                        <a:spcAft>
                          <a:spcPts val="0"/>
                        </a:spcAft>
                        <a:buClrTx/>
                        <a:buSzTx/>
                        <a:buFontTx/>
                        <a:buNone/>
                        <a:tabLst/>
                        <a:defRPr/>
                      </a:pPr>
                      <a:r>
                        <a:rPr lang="es-CO" sz="1400" kern="1200" dirty="0">
                          <a:effectLst/>
                        </a:rPr>
                        <a:t>Identifica la representación de la información que permite cumplir con un propósito establecido.</a:t>
                      </a:r>
                      <a:endParaRPr lang="es-DO" sz="1400" kern="1200" dirty="0">
                        <a:effectLst/>
                      </a:endParaRPr>
                    </a:p>
                    <a:p>
                      <a:pPr>
                        <a:lnSpc>
                          <a:spcPct val="107000"/>
                        </a:lnSpc>
                        <a:spcAft>
                          <a:spcPts val="0"/>
                        </a:spcAft>
                      </a:pPr>
                      <a:endParaRPr lang="es-DO" sz="14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r>
                        <a:rPr lang="es-DO" sz="1600" kern="1200" dirty="0">
                          <a:effectLst/>
                        </a:rPr>
                        <a:t>35.4%</a:t>
                      </a:r>
                      <a:endParaRPr lang="es-DO"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2709246216"/>
                  </a:ext>
                </a:extLst>
              </a:tr>
              <a:tr h="2594239">
                <a:tc>
                  <a:txBody>
                    <a:bodyPr/>
                    <a:lstStyle/>
                    <a:p>
                      <a:pPr>
                        <a:lnSpc>
                          <a:spcPct val="115000"/>
                        </a:lnSpc>
                        <a:spcBef>
                          <a:spcPts val="1200"/>
                        </a:spcBef>
                        <a:spcAft>
                          <a:spcPts val="1200"/>
                        </a:spcAft>
                      </a:pPr>
                      <a:r>
                        <a:rPr lang="es-CO" sz="800" dirty="0">
                          <a:effectLst/>
                        </a:rPr>
                        <a:t> </a:t>
                      </a:r>
                      <a:endParaRPr lang="es-DO" sz="800" dirty="0">
                        <a:effectLst/>
                      </a:endParaRPr>
                    </a:p>
                    <a:p>
                      <a:pPr>
                        <a:lnSpc>
                          <a:spcPct val="115000"/>
                        </a:lnSpc>
                        <a:spcBef>
                          <a:spcPts val="1200"/>
                        </a:spcBef>
                        <a:spcAft>
                          <a:spcPts val="1200"/>
                        </a:spcAft>
                      </a:pPr>
                      <a:r>
                        <a:rPr lang="es-CO" sz="1400" kern="1200" dirty="0">
                          <a:effectLst/>
                        </a:rPr>
                        <a:t>ACEPTABLE </a:t>
                      </a:r>
                      <a:endParaRPr lang="es-DO" sz="1400" kern="1200" dirty="0">
                        <a:effectLst/>
                      </a:endParaRPr>
                    </a:p>
                    <a:p>
                      <a:pPr marL="0" lvl="0" indent="0" algn="ctr">
                        <a:lnSpc>
                          <a:spcPct val="107000"/>
                        </a:lnSpc>
                        <a:spcAft>
                          <a:spcPts val="0"/>
                        </a:spcAft>
                        <a:buFont typeface="+mj-lt"/>
                        <a:buNone/>
                      </a:pPr>
                      <a:endParaRPr lang="es-D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Además de lo definido en el nivel Elemental, el estudiante en este nivel:</a:t>
                      </a:r>
                      <a:endParaRPr lang="es-DO" sz="14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Plantea estrategias para dar solución a problemas que involucra información cuantitativa.</a:t>
                      </a:r>
                      <a:endParaRPr lang="es-DO" sz="14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Ejecuta una estrategia para solucionar un problema que involucra información que se presenta de diferentes formas.</a:t>
                      </a:r>
                      <a:endParaRPr lang="es-DO" sz="14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Obtiene información a partir de situaciones que se presentan de diferentes formas, utilizando operaciones sencillas como una suma, una resta, una multiplicación, etc.</a:t>
                      </a:r>
                      <a:endParaRPr lang="es-DO" sz="14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Resuelve problemas con base en una metodología dada para la solución de un problema análogo, o que requieren para su solución utilizar una sola vez una herramienta como: cálculo de promedios, Teorema de Pitágoras, factorización prima, factorización, operaciones entre polinomios, valor absoluto, desigualdades, fórmulas de áreas y volúmenes.</a:t>
                      </a:r>
                      <a:endParaRPr lang="es-DO" sz="14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Transforma la representación de la información que se presenta de formas diferentes, como listas, secuencias, gráficas, tablas y esquemas, en una distinta a la inicial.</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effectLst/>
                        </a:rPr>
                        <a:t>Reconoce en una secuencia numérica o geométrica el elemento siguiente o características del mismo.</a:t>
                      </a:r>
                      <a:endParaRPr lang="es-DO" sz="14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r>
                        <a:rPr lang="es-DO" sz="1600" kern="1200" dirty="0">
                          <a:effectLst/>
                        </a:rPr>
                        <a:t>34.5%</a:t>
                      </a:r>
                      <a:endParaRPr lang="es-DO"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515483987"/>
                  </a:ext>
                </a:extLst>
              </a:tr>
            </a:tbl>
          </a:graphicData>
        </a:graphic>
      </p:graphicFrame>
    </p:spTree>
    <p:extLst>
      <p:ext uri="{BB962C8B-B14F-4D97-AF65-F5344CB8AC3E}">
        <p14:creationId xmlns:p14="http://schemas.microsoft.com/office/powerpoint/2010/main" val="372345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2C97C-4168-4DAB-A426-343A9DA1E42A}"/>
              </a:ext>
            </a:extLst>
          </p:cNvPr>
          <p:cNvSpPr>
            <a:spLocks noGrp="1"/>
          </p:cNvSpPr>
          <p:nvPr>
            <p:ph type="title"/>
          </p:nvPr>
        </p:nvSpPr>
        <p:spPr>
          <a:xfrm>
            <a:off x="733437" y="257331"/>
            <a:ext cx="10785085" cy="599607"/>
          </a:xfrm>
        </p:spPr>
        <p:txBody>
          <a:bodyPr>
            <a:noAutofit/>
          </a:bodyPr>
          <a:lstStyle/>
          <a:p>
            <a:r>
              <a:rPr lang="es-DO" sz="3200" dirty="0">
                <a:solidFill>
                  <a:srgbClr val="002060"/>
                </a:solidFill>
                <a:latin typeface="Lato Black" panose="020B0604020202020204" charset="0"/>
                <a:ea typeface="Lato Black" panose="020B0604020202020204" charset="0"/>
                <a:cs typeface="Lato Black" panose="020B0604020202020204" charset="0"/>
              </a:rPr>
              <a:t>Niveles de desempeño en Matemática 3ro de Secundaria y porcentaje logrado</a:t>
            </a:r>
          </a:p>
        </p:txBody>
      </p:sp>
      <p:graphicFrame>
        <p:nvGraphicFramePr>
          <p:cNvPr id="4" name="Marcador de contenido 3">
            <a:extLst>
              <a:ext uri="{FF2B5EF4-FFF2-40B4-BE49-F238E27FC236}">
                <a16:creationId xmlns:a16="http://schemas.microsoft.com/office/drawing/2014/main" id="{D178F1C2-31AF-421B-839C-0B486261380D}"/>
              </a:ext>
            </a:extLst>
          </p:cNvPr>
          <p:cNvGraphicFramePr>
            <a:graphicFrameLocks noGrp="1"/>
          </p:cNvGraphicFramePr>
          <p:nvPr>
            <p:ph idx="1"/>
            <p:extLst>
              <p:ext uri="{D42A27DB-BD31-4B8C-83A1-F6EECF244321}">
                <p14:modId xmlns:p14="http://schemas.microsoft.com/office/powerpoint/2010/main" val="3670998542"/>
              </p:ext>
            </p:extLst>
          </p:nvPr>
        </p:nvGraphicFramePr>
        <p:xfrm>
          <a:off x="59962" y="1248698"/>
          <a:ext cx="12038254" cy="3781327"/>
        </p:xfrm>
        <a:graphic>
          <a:graphicData uri="http://schemas.openxmlformats.org/drawingml/2006/table">
            <a:tbl>
              <a:tblPr firstRow="1" firstCol="1" bandRow="1">
                <a:tableStyleId>{5940675A-B579-460E-94D1-54222C63F5DA}</a:tableStyleId>
              </a:tblPr>
              <a:tblGrid>
                <a:gridCol w="1557414">
                  <a:extLst>
                    <a:ext uri="{9D8B030D-6E8A-4147-A177-3AD203B41FA5}">
                      <a16:colId xmlns:a16="http://schemas.microsoft.com/office/drawing/2014/main" val="2365587301"/>
                    </a:ext>
                  </a:extLst>
                </a:gridCol>
                <a:gridCol w="8731170">
                  <a:extLst>
                    <a:ext uri="{9D8B030D-6E8A-4147-A177-3AD203B41FA5}">
                      <a16:colId xmlns:a16="http://schemas.microsoft.com/office/drawing/2014/main" val="98341235"/>
                    </a:ext>
                  </a:extLst>
                </a:gridCol>
                <a:gridCol w="1749670">
                  <a:extLst>
                    <a:ext uri="{9D8B030D-6E8A-4147-A177-3AD203B41FA5}">
                      <a16:colId xmlns:a16="http://schemas.microsoft.com/office/drawing/2014/main" val="3558171158"/>
                    </a:ext>
                  </a:extLst>
                </a:gridCol>
              </a:tblGrid>
              <a:tr h="850740">
                <a:tc>
                  <a:txBody>
                    <a:bodyPr/>
                    <a:lstStyle/>
                    <a:p>
                      <a:pPr algn="ctr">
                        <a:lnSpc>
                          <a:spcPct val="107000"/>
                        </a:lnSpc>
                        <a:spcAft>
                          <a:spcPts val="0"/>
                        </a:spcAft>
                      </a:pPr>
                      <a:r>
                        <a:rPr lang="es-DO" sz="1800" b="1" kern="1200" dirty="0">
                          <a:effectLst/>
                        </a:rPr>
                        <a:t>Nivel de desempeño</a:t>
                      </a:r>
                      <a:endParaRPr lang="es-DO"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443" marR="49443" marT="0" marB="0"/>
                </a:tc>
                <a:tc>
                  <a:txBody>
                    <a:bodyPr/>
                    <a:lstStyle/>
                    <a:p>
                      <a:pPr algn="ctr">
                        <a:lnSpc>
                          <a:spcPct val="107000"/>
                        </a:lnSpc>
                        <a:spcAft>
                          <a:spcPts val="0"/>
                        </a:spcAft>
                      </a:pPr>
                      <a:r>
                        <a:rPr lang="es-DO" sz="1800" b="1" kern="1200" dirty="0">
                          <a:effectLst/>
                        </a:rPr>
                        <a:t> </a:t>
                      </a:r>
                    </a:p>
                    <a:p>
                      <a:pPr algn="ctr">
                        <a:lnSpc>
                          <a:spcPct val="107000"/>
                        </a:lnSpc>
                        <a:spcAft>
                          <a:spcPts val="0"/>
                        </a:spcAft>
                      </a:pPr>
                      <a:r>
                        <a:rPr lang="es-DO" sz="1800" b="1" kern="1200" dirty="0">
                          <a:effectLst/>
                        </a:rPr>
                        <a:t>Descripción del nivel</a:t>
                      </a:r>
                      <a:endParaRPr lang="es-DO" sz="18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algn="l">
                        <a:lnSpc>
                          <a:spcPct val="107000"/>
                        </a:lnSpc>
                        <a:spcAft>
                          <a:spcPts val="0"/>
                        </a:spcAft>
                      </a:pPr>
                      <a:r>
                        <a:rPr lang="es-DO" sz="1800" b="1" dirty="0">
                          <a:effectLst/>
                        </a:rPr>
                        <a:t>Resultados 2019</a:t>
                      </a:r>
                    </a:p>
                    <a:p>
                      <a:pPr algn="l">
                        <a:lnSpc>
                          <a:spcPct val="107000"/>
                        </a:lnSpc>
                        <a:spcAft>
                          <a:spcPts val="0"/>
                        </a:spcAft>
                      </a:pPr>
                      <a:r>
                        <a:rPr lang="es-DO" sz="1800" b="1" dirty="0">
                          <a:effectLst/>
                        </a:rPr>
                        <a:t>% de </a:t>
                      </a:r>
                      <a:r>
                        <a:rPr lang="es-DO" sz="1800" b="1" dirty="0" smtClean="0">
                          <a:effectLst/>
                        </a:rPr>
                        <a:t>estudiantes  </a:t>
                      </a:r>
                      <a:r>
                        <a:rPr lang="es-DO" sz="1800" b="1" dirty="0">
                          <a:effectLst/>
                        </a:rPr>
                        <a:t>en cada nivel </a:t>
                      </a:r>
                      <a:endParaRPr lang="es-D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106128648"/>
                  </a:ext>
                </a:extLst>
              </a:tr>
              <a:tr h="2900836">
                <a:tc>
                  <a:txBody>
                    <a:bodyPr/>
                    <a:lstStyle/>
                    <a:p>
                      <a:pPr marL="0" algn="l" defTabSz="457200" rtl="0" eaLnBrk="1" latinLnBrk="0" hangingPunct="1">
                        <a:lnSpc>
                          <a:spcPct val="107000"/>
                        </a:lnSpc>
                        <a:spcBef>
                          <a:spcPts val="1200"/>
                        </a:spcBef>
                        <a:spcAft>
                          <a:spcPts val="0"/>
                        </a:spcAft>
                      </a:pPr>
                      <a:endParaRPr lang="es-CO" sz="1400" kern="1200" dirty="0">
                        <a:effectLst/>
                      </a:endParaRPr>
                    </a:p>
                    <a:p>
                      <a:pPr marL="0" algn="l" defTabSz="457200" rtl="0" eaLnBrk="1" latinLnBrk="0" hangingPunct="1">
                        <a:lnSpc>
                          <a:spcPct val="107000"/>
                        </a:lnSpc>
                        <a:spcBef>
                          <a:spcPts val="1200"/>
                        </a:spcBef>
                        <a:spcAft>
                          <a:spcPts val="0"/>
                        </a:spcAft>
                      </a:pPr>
                      <a:endParaRPr lang="es-CO" sz="1400" kern="1200" dirty="0">
                        <a:effectLst/>
                      </a:endParaRPr>
                    </a:p>
                    <a:p>
                      <a:pPr marL="0" algn="l" defTabSz="457200" rtl="0" eaLnBrk="1" latinLnBrk="0" hangingPunct="1">
                        <a:lnSpc>
                          <a:spcPct val="107000"/>
                        </a:lnSpc>
                        <a:spcBef>
                          <a:spcPts val="1200"/>
                        </a:spcBef>
                        <a:spcAft>
                          <a:spcPts val="0"/>
                        </a:spcAft>
                      </a:pPr>
                      <a:r>
                        <a:rPr lang="es-CO" sz="1400" kern="1200" dirty="0">
                          <a:effectLst/>
                        </a:rPr>
                        <a:t>       SATISFACTORIO</a:t>
                      </a:r>
                    </a:p>
                    <a:p>
                      <a:pPr marL="0" algn="l" defTabSz="457200" rtl="0" eaLnBrk="1" latinLnBrk="0" hangingPunct="1">
                        <a:lnSpc>
                          <a:spcPct val="107000"/>
                        </a:lnSpc>
                        <a:spcBef>
                          <a:spcPts val="1200"/>
                        </a:spcBef>
                        <a:spcAft>
                          <a:spcPts val="0"/>
                        </a:spcAft>
                      </a:pPr>
                      <a:endParaRPr lang="es-DO" sz="14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marL="0" marR="0" lvl="0" indent="0" algn="l" defTabSz="457200" rtl="0" eaLnBrk="1" fontAlgn="auto" latinLnBrk="0" hangingPunct="1">
                        <a:lnSpc>
                          <a:spcPct val="107000"/>
                        </a:lnSpc>
                        <a:spcBef>
                          <a:spcPts val="0"/>
                        </a:spcBef>
                        <a:spcAft>
                          <a:spcPts val="0"/>
                        </a:spcAft>
                        <a:buClr>
                          <a:srgbClr val="000000"/>
                        </a:buClr>
                        <a:buSzTx/>
                        <a:buFont typeface="Arial"/>
                        <a:buNone/>
                        <a:tabLst/>
                        <a:defRPr/>
                      </a:pPr>
                      <a:r>
                        <a:rPr lang="es-CO" sz="1400" kern="1200" dirty="0">
                          <a:effectLst/>
                        </a:rPr>
                        <a:t>Además de lo definido en el nivel Aceptable, el estudiante en este nivel: </a:t>
                      </a:r>
                      <a:endParaRPr lang="es-DO" sz="1400" kern="1200" dirty="0">
                        <a:effectLst/>
                      </a:endParaRPr>
                    </a:p>
                    <a:p>
                      <a:pPr marL="0" algn="l" defTabSz="457200" rtl="0" eaLnBrk="1" latinLnBrk="0" hangingPunct="1">
                        <a:lnSpc>
                          <a:spcPct val="107000"/>
                        </a:lnSpc>
                        <a:spcAft>
                          <a:spcPts val="0"/>
                        </a:spcAft>
                      </a:pPr>
                      <a:r>
                        <a:rPr lang="es-CO" sz="1400" kern="1200" dirty="0">
                          <a:effectLst/>
                        </a:rPr>
                        <a:t>Determina cuáles datos se necesitan para resolver un problema, o dado un conjunto de datos, determina cuál problema se puede resolver. </a:t>
                      </a:r>
                    </a:p>
                    <a:p>
                      <a:pPr marL="0" algn="l" defTabSz="457200" rtl="0" eaLnBrk="1" latinLnBrk="0" hangingPunct="1">
                        <a:lnSpc>
                          <a:spcPct val="107000"/>
                        </a:lnSpc>
                        <a:spcAft>
                          <a:spcPts val="0"/>
                        </a:spcAft>
                      </a:pPr>
                      <a:r>
                        <a:rPr lang="es-CO" sz="1400" kern="1200" dirty="0">
                          <a:effectLst/>
                        </a:rPr>
                        <a:t>Resuelve problemas que requieren para su solución el uso de un conjunto de herramientas como: cálculo de promedios, Teorema de Pitágoras, factorización prima, factorización, operaciones entre polinomios, valor absoluto, desigualdades, fórmulas de áreas y volúmenes.</a:t>
                      </a:r>
                    </a:p>
                    <a:p>
                      <a:pPr marL="0" algn="l" defTabSz="457200" rtl="0" eaLnBrk="1" latinLnBrk="0" hangingPunct="1">
                        <a:lnSpc>
                          <a:spcPct val="107000"/>
                        </a:lnSpc>
                        <a:spcAft>
                          <a:spcPts val="0"/>
                        </a:spcAft>
                      </a:pPr>
                      <a:r>
                        <a:rPr lang="es-CO" sz="1400" kern="1200" dirty="0">
                          <a:effectLst/>
                        </a:rPr>
                        <a:t>Establece generalizaciones para conjuntos de elementos matemáticos.</a:t>
                      </a:r>
                      <a:endParaRPr lang="es-DO" sz="1400" kern="1200" dirty="0">
                        <a:effectLst/>
                      </a:endParaRPr>
                    </a:p>
                    <a:p>
                      <a:pPr marL="0" algn="l" defTabSz="457200" rtl="0" eaLnBrk="1" latinLnBrk="0" hangingPunct="1">
                        <a:lnSpc>
                          <a:spcPct val="107000"/>
                        </a:lnSpc>
                        <a:spcAft>
                          <a:spcPts val="0"/>
                        </a:spcAft>
                      </a:pPr>
                      <a:r>
                        <a:rPr lang="es-CO" sz="1400" kern="1200" dirty="0">
                          <a:effectLst/>
                        </a:rPr>
                        <a:t>Determina la validez de procedimientos o argumentos de acuerdo con criterios establecidos.  </a:t>
                      </a:r>
                    </a:p>
                    <a:p>
                      <a:pPr marL="0" algn="l" defTabSz="457200" rtl="0" eaLnBrk="1" latinLnBrk="0" hangingPunct="1">
                        <a:lnSpc>
                          <a:spcPct val="107000"/>
                        </a:lnSpc>
                        <a:spcAft>
                          <a:spcPts val="0"/>
                        </a:spcAft>
                      </a:pPr>
                      <a:r>
                        <a:rPr lang="es-CO" sz="1400" kern="1200" dirty="0">
                          <a:effectLst/>
                        </a:rPr>
                        <a:t>Resuelve problemas que requieren para su solución determinar condiciones o valores iniciales. Por ejemplo, pre imágenes de transformaciones o funciones. </a:t>
                      </a:r>
                      <a:endParaRPr lang="es-DO" sz="1400" kern="1200" dirty="0">
                        <a:effectLst/>
                      </a:endParaRPr>
                    </a:p>
                    <a:p>
                      <a:pPr marL="0" algn="l" defTabSz="457200" rtl="0" eaLnBrk="1" latinLnBrk="0" hangingPunct="1">
                        <a:lnSpc>
                          <a:spcPct val="107000"/>
                        </a:lnSpc>
                        <a:spcAft>
                          <a:spcPts val="0"/>
                        </a:spcAft>
                      </a:pPr>
                      <a:r>
                        <a:rPr lang="es-CO" sz="1400" kern="1200" dirty="0">
                          <a:effectLst/>
                        </a:rPr>
                        <a:t>Plantea afirmaciones que sustentan o refutan una interpretación relacionada con la información disponible.</a:t>
                      </a:r>
                    </a:p>
                    <a:p>
                      <a:pPr marL="0" algn="l" defTabSz="457200" rtl="0" eaLnBrk="1" latinLnBrk="0" hangingPunct="1">
                        <a:lnSpc>
                          <a:spcPct val="107000"/>
                        </a:lnSpc>
                        <a:spcAft>
                          <a:spcPts val="0"/>
                        </a:spcAft>
                      </a:pPr>
                      <a:r>
                        <a:rPr lang="es-CO" sz="1400" kern="1200" dirty="0">
                          <a:effectLst/>
                        </a:rPr>
                        <a:t>Argumenta a favor o en contra de una afirmación sobre un procedimiento o solución a la luz de criterios establecidos.</a:t>
                      </a:r>
                      <a:endParaRPr lang="es-DO" sz="1400" b="1" kern="1200" dirty="0">
                        <a:solidFill>
                          <a:schemeClr val="tx1"/>
                        </a:solidFill>
                        <a:effectLst/>
                        <a:latin typeface="Calibri" panose="020F0502020204030204" pitchFamily="34" charset="0"/>
                        <a:ea typeface="+mn-ea"/>
                        <a:cs typeface="Calibri" panose="020F0502020204030204" pitchFamily="34" charset="0"/>
                      </a:endParaRPr>
                    </a:p>
                  </a:txBody>
                  <a:tcPr marL="49443" marR="49443" marT="0" marB="0"/>
                </a:tc>
                <a:tc>
                  <a:txBody>
                    <a:bodyPr/>
                    <a:lstStyle/>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endParaRPr lang="es-DO" sz="1600" kern="1200" dirty="0">
                        <a:effectLst/>
                      </a:endParaRPr>
                    </a:p>
                    <a:p>
                      <a:pPr marL="0" algn="ctr" defTabSz="457200" rtl="0" eaLnBrk="1" latinLnBrk="0" hangingPunct="1">
                        <a:lnSpc>
                          <a:spcPct val="107000"/>
                        </a:lnSpc>
                        <a:spcAft>
                          <a:spcPts val="0"/>
                        </a:spcAft>
                      </a:pPr>
                      <a:r>
                        <a:rPr lang="es-DO" sz="1600" kern="1200" dirty="0">
                          <a:effectLst/>
                        </a:rPr>
                        <a:t>7.45%</a:t>
                      </a:r>
                      <a:endParaRPr lang="es-DO"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3" marR="49443" marT="0" marB="0"/>
                </a:tc>
                <a:extLst>
                  <a:ext uri="{0D108BD9-81ED-4DB2-BD59-A6C34878D82A}">
                    <a16:rowId xmlns:a16="http://schemas.microsoft.com/office/drawing/2014/main" val="416299657"/>
                  </a:ext>
                </a:extLst>
              </a:tr>
            </a:tbl>
          </a:graphicData>
        </a:graphic>
      </p:graphicFrame>
    </p:spTree>
    <p:extLst>
      <p:ext uri="{BB962C8B-B14F-4D97-AF65-F5344CB8AC3E}">
        <p14:creationId xmlns:p14="http://schemas.microsoft.com/office/powerpoint/2010/main" val="137574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0532" y="533912"/>
            <a:ext cx="8046000" cy="992400"/>
          </a:xfrm>
        </p:spPr>
        <p:txBody>
          <a:bodyPr/>
          <a:lstStyle/>
          <a:p>
            <a:r>
              <a:rPr lang="es-DO" dirty="0"/>
              <a:t>Para más información </a:t>
            </a:r>
          </a:p>
        </p:txBody>
      </p:sp>
      <p:sp>
        <p:nvSpPr>
          <p:cNvPr id="3" name="Marcador de texto 2"/>
          <p:cNvSpPr>
            <a:spLocks noGrp="1"/>
          </p:cNvSpPr>
          <p:nvPr>
            <p:ph type="body" idx="1"/>
          </p:nvPr>
        </p:nvSpPr>
        <p:spPr>
          <a:xfrm>
            <a:off x="871346" y="1666424"/>
            <a:ext cx="4469639" cy="4009445"/>
          </a:xfrm>
        </p:spPr>
        <p:txBody>
          <a:bodyPr/>
          <a:lstStyle/>
          <a:p>
            <a:pPr marL="101597" indent="0">
              <a:buNone/>
            </a:pPr>
            <a:r>
              <a:rPr lang="es-DO" sz="2667" dirty="0"/>
              <a:t>Consultar los informes de </a:t>
            </a:r>
          </a:p>
          <a:p>
            <a:pPr marL="101597" indent="0">
              <a:buNone/>
            </a:pPr>
            <a:r>
              <a:rPr lang="es-DO" sz="2667" dirty="0"/>
              <a:t>los resultados destinados a</a:t>
            </a:r>
          </a:p>
          <a:p>
            <a:pPr marL="342891" indent="-342891" algn="just">
              <a:buFont typeface="Arial" panose="020B0604020202020204" pitchFamily="34" charset="0"/>
              <a:buChar char="•"/>
            </a:pPr>
            <a:r>
              <a:rPr lang="es-DO" sz="2667" dirty="0"/>
              <a:t>Los Centros Educativos</a:t>
            </a:r>
          </a:p>
          <a:p>
            <a:pPr marL="342891" indent="-342891" algn="just">
              <a:buFont typeface="Arial" panose="020B0604020202020204" pitchFamily="34" charset="0"/>
              <a:buChar char="•"/>
            </a:pPr>
            <a:r>
              <a:rPr lang="es-DO" sz="2667" dirty="0"/>
              <a:t>Los Distritos Educativos</a:t>
            </a:r>
          </a:p>
          <a:p>
            <a:pPr marL="342891" indent="-342891" algn="just">
              <a:buFont typeface="Arial" panose="020B0604020202020204" pitchFamily="34" charset="0"/>
              <a:buChar char="•"/>
            </a:pPr>
            <a:r>
              <a:rPr lang="es-DO" sz="2667" dirty="0"/>
              <a:t>Las Regionales </a:t>
            </a:r>
          </a:p>
          <a:p>
            <a:pPr marL="342891" indent="-342891" algn="just">
              <a:buFont typeface="Arial" panose="020B0604020202020204" pitchFamily="34" charset="0"/>
              <a:buChar char="•"/>
            </a:pPr>
            <a:r>
              <a:rPr lang="es-DO" sz="2667" dirty="0"/>
              <a:t>Y un informe Nacional </a:t>
            </a:r>
          </a:p>
          <a:p>
            <a:endParaRPr lang="es-DO" dirty="0"/>
          </a:p>
        </p:txBody>
      </p:sp>
      <p:sp>
        <p:nvSpPr>
          <p:cNvPr id="4" name="Marcador de número de diapositiva 3"/>
          <p:cNvSpPr>
            <a:spLocks noGrp="1"/>
          </p:cNvSpPr>
          <p:nvPr>
            <p:ph type="sldNum" idx="12"/>
          </p:nvPr>
        </p:nvSpPr>
        <p:spPr/>
        <p:txBody>
          <a:bodyPr/>
          <a:lstStyle/>
          <a:p>
            <a:fld id="{00000000-1234-1234-1234-123412341234}" type="slidenum">
              <a:rPr lang="es-DO" smtClean="0"/>
              <a:pPr/>
              <a:t>25</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908405" y="5429027"/>
            <a:ext cx="8764841" cy="1200329"/>
          </a:xfrm>
          <a:prstGeom prst="rect">
            <a:avLst/>
          </a:prstGeom>
        </p:spPr>
        <p:txBody>
          <a:bodyPr wrap="square">
            <a:spAutoFit/>
          </a:bodyPr>
          <a:lstStyle/>
          <a:p>
            <a:r>
              <a:rPr lang="es-ES" sz="2400" dirty="0">
                <a:hlinkClick r:id="rId3"/>
              </a:rPr>
              <a:t>http://www.ministeriodeeducacion.gob.do/sobre-nosotros/áreas-institucionales/dirección-de-evaluación-de-la-calidad</a:t>
            </a:r>
            <a:endParaRPr lang="es-ES" sz="2400" dirty="0"/>
          </a:p>
          <a:p>
            <a:endParaRPr lang="es-DO" sz="2400" dirty="0"/>
          </a:p>
        </p:txBody>
      </p:sp>
      <p:pic>
        <p:nvPicPr>
          <p:cNvPr id="9" name="Imagen 8">
            <a:extLst>
              <a:ext uri="{FF2B5EF4-FFF2-40B4-BE49-F238E27FC236}">
                <a16:creationId xmlns:a16="http://schemas.microsoft.com/office/drawing/2014/main" id="{096DE93F-EB6E-074E-9D68-EF78FFFC29D2}"/>
              </a:ext>
            </a:extLst>
          </p:cNvPr>
          <p:cNvPicPr>
            <a:picLocks noChangeAspect="1"/>
          </p:cNvPicPr>
          <p:nvPr/>
        </p:nvPicPr>
        <p:blipFill rotWithShape="1">
          <a:blip r:embed="rId4"/>
          <a:srcRect l="-1" r="157" b="5292"/>
          <a:stretch/>
        </p:blipFill>
        <p:spPr>
          <a:xfrm>
            <a:off x="5359043" y="2001117"/>
            <a:ext cx="5948402" cy="2468587"/>
          </a:xfrm>
          <a:prstGeom prst="rect">
            <a:avLst/>
          </a:prstGeom>
        </p:spPr>
      </p:pic>
    </p:spTree>
    <p:extLst>
      <p:ext uri="{BB962C8B-B14F-4D97-AF65-F5344CB8AC3E}">
        <p14:creationId xmlns:p14="http://schemas.microsoft.com/office/powerpoint/2010/main" val="734029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8154-2B31-4766-9C62-5E91FFB63A08}"/>
              </a:ext>
            </a:extLst>
          </p:cNvPr>
          <p:cNvSpPr>
            <a:spLocks noGrp="1"/>
          </p:cNvSpPr>
          <p:nvPr>
            <p:ph type="title"/>
          </p:nvPr>
        </p:nvSpPr>
        <p:spPr>
          <a:xfrm>
            <a:off x="152955" y="360218"/>
            <a:ext cx="9782161" cy="834110"/>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      Referencias bibliográficas</a:t>
            </a:r>
            <a:endParaRPr lang="en-US" dirty="0">
              <a:solidFill>
                <a:srgbClr val="002060"/>
              </a:solidFill>
              <a:latin typeface="Lato Black" panose="020B0604020202020204" charset="0"/>
              <a:ea typeface="Lato Black" panose="020B0604020202020204" charset="0"/>
              <a:cs typeface="Lato Black" panose="020B0604020202020204" charset="0"/>
            </a:endParaRPr>
          </a:p>
        </p:txBody>
      </p:sp>
      <p:sp>
        <p:nvSpPr>
          <p:cNvPr id="4" name="Slide Number Placeholder 3">
            <a:extLst>
              <a:ext uri="{FF2B5EF4-FFF2-40B4-BE49-F238E27FC236}">
                <a16:creationId xmlns:a16="http://schemas.microsoft.com/office/drawing/2014/main" id="{6CAC27B5-CBB3-402E-BA3D-3F0B4F4C5DCB}"/>
              </a:ext>
            </a:extLst>
          </p:cNvPr>
          <p:cNvSpPr>
            <a:spLocks noGrp="1"/>
          </p:cNvSpPr>
          <p:nvPr>
            <p:ph type="sldNum" idx="12"/>
          </p:nvPr>
        </p:nvSpPr>
        <p:spPr/>
        <p:txBody>
          <a:bodyPr/>
          <a:lstStyle/>
          <a:p>
            <a:fld id="{00000000-1234-1234-1234-123412341234}" type="slidenum">
              <a:rPr lang="es-DO" smtClean="0"/>
              <a:pPr/>
              <a:t>26</a:t>
            </a:fld>
            <a:endParaRPr lang="es-DO"/>
          </a:p>
        </p:txBody>
      </p:sp>
      <p:sp>
        <p:nvSpPr>
          <p:cNvPr id="7" name="Rectángulo 6">
            <a:extLst>
              <a:ext uri="{FF2B5EF4-FFF2-40B4-BE49-F238E27FC236}">
                <a16:creationId xmlns:a16="http://schemas.microsoft.com/office/drawing/2014/main" id="{A869CB13-3996-4D6E-92C3-376C5158ACE9}"/>
              </a:ext>
            </a:extLst>
          </p:cNvPr>
          <p:cNvSpPr/>
          <p:nvPr/>
        </p:nvSpPr>
        <p:spPr>
          <a:xfrm>
            <a:off x="983799" y="2690336"/>
            <a:ext cx="9130871" cy="2585323"/>
          </a:xfrm>
          <a:prstGeom prst="rect">
            <a:avLst/>
          </a:prstGeom>
        </p:spPr>
        <p:txBody>
          <a:bodyPr wrap="square">
            <a:spAutoFit/>
          </a:bodyPr>
          <a:lstStyle/>
          <a:p>
            <a:endParaRPr lang="es-DO" dirty="0"/>
          </a:p>
          <a:p>
            <a:endParaRPr lang="es-DO" dirty="0"/>
          </a:p>
          <a:p>
            <a:endParaRPr lang="es-DO" dirty="0"/>
          </a:p>
          <a:p>
            <a:endParaRPr lang="es-DO" dirty="0"/>
          </a:p>
          <a:p>
            <a:endParaRPr lang="es-DO" dirty="0"/>
          </a:p>
          <a:p>
            <a:endParaRPr lang="es-DO" dirty="0"/>
          </a:p>
          <a:p>
            <a:endParaRPr lang="es-DO" dirty="0"/>
          </a:p>
          <a:p>
            <a:endParaRPr lang="es-DO" dirty="0"/>
          </a:p>
          <a:p>
            <a:endParaRPr lang="es-DO" dirty="0"/>
          </a:p>
        </p:txBody>
      </p:sp>
      <p:sp>
        <p:nvSpPr>
          <p:cNvPr id="9" name="Rectángulo 8">
            <a:extLst>
              <a:ext uri="{FF2B5EF4-FFF2-40B4-BE49-F238E27FC236}">
                <a16:creationId xmlns:a16="http://schemas.microsoft.com/office/drawing/2014/main" id="{01FD393D-B70B-41CC-9C2C-1C2254D98296}"/>
              </a:ext>
            </a:extLst>
          </p:cNvPr>
          <p:cNvSpPr/>
          <p:nvPr/>
        </p:nvSpPr>
        <p:spPr>
          <a:xfrm>
            <a:off x="152955" y="1877613"/>
            <a:ext cx="10847979" cy="3983463"/>
          </a:xfrm>
          <a:prstGeom prst="rect">
            <a:avLst/>
          </a:prstGeom>
        </p:spPr>
        <p:txBody>
          <a:bodyPr wrap="square">
            <a:spAutoFit/>
          </a:bodyPr>
          <a:lstStyle/>
          <a:p>
            <a:pPr>
              <a:lnSpc>
                <a:spcPct val="107000"/>
              </a:lnSpc>
              <a:spcAft>
                <a:spcPts val="800"/>
              </a:spcAft>
            </a:pPr>
            <a:r>
              <a:rPr lang="es-DO" sz="16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MINERD, (2016). Bases de la revisión y actualización curricular. Santo Domingo, DN</a:t>
            </a:r>
          </a:p>
          <a:p>
            <a:pPr>
              <a:lnSpc>
                <a:spcPct val="107000"/>
              </a:lnSpc>
              <a:spcAft>
                <a:spcPts val="800"/>
              </a:spcAft>
            </a:pPr>
            <a:endParaRPr lang="es-DO" sz="16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endParaRPr>
          </a:p>
          <a:p>
            <a:pPr>
              <a:lnSpc>
                <a:spcPct val="107000"/>
              </a:lnSpc>
              <a:spcAft>
                <a:spcPts val="800"/>
              </a:spcAft>
            </a:pPr>
            <a:r>
              <a:rPr lang="es-DO" sz="1600" u="sng" dirty="0" err="1" smtClean="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Icfes</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 (2018). </a:t>
            </a:r>
            <a:r>
              <a:rPr lang="es-DO" sz="1600" i="1"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Guía introductoria al diseño centrado en evidencias. </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Bogotá: </a:t>
            </a:r>
            <a:r>
              <a:rPr lang="es-DO" sz="1600" u="sng" dirty="0" err="1">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Icfes</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 Recuperado de:</a:t>
            </a:r>
          </a:p>
          <a:p>
            <a:pPr>
              <a:lnSpc>
                <a:spcPct val="107000"/>
              </a:lnSpc>
              <a:spcAft>
                <a:spcPts val="800"/>
              </a:spcAft>
            </a:pPr>
            <a:r>
              <a:rPr lang="es-DO" sz="1600" u="sng" dirty="0" smtClean="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 </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http://www.icfes.gov.co/institucioneseducativas-y-secretarias/acerca-de-las-evaluaciones/como-se-elaboran-las-pruebas</a:t>
            </a:r>
            <a:endParaRPr lang="es-DO"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DO" sz="16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endParaRPr>
          </a:p>
          <a:p>
            <a:pPr>
              <a:lnSpc>
                <a:spcPct val="107000"/>
              </a:lnSpc>
              <a:spcAft>
                <a:spcPts val="800"/>
              </a:spcAft>
            </a:pPr>
            <a:r>
              <a:rPr lang="es-DO" sz="1600"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Rao, C.R. y </a:t>
            </a:r>
            <a:r>
              <a:rPr lang="es-DO" sz="1600" u="sng" dirty="0" err="1">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Sinharay</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 S. (2007). </a:t>
            </a:r>
            <a:r>
              <a:rPr lang="es-DO" sz="1600" i="1" u="sng" dirty="0" err="1">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Psychometrics</a:t>
            </a:r>
            <a:r>
              <a:rPr lang="es-DO" sz="1600" i="1"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 </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Holanda: Elsevier</a:t>
            </a:r>
            <a:endParaRPr lang="es-DO"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DO"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1600" u="sng"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SEEC. (2000). </a:t>
            </a:r>
            <a:r>
              <a:rPr lang="es-DO" sz="1600" i="1" u="sng"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Fundamento del </a:t>
            </a:r>
            <a:r>
              <a:rPr lang="es-DO" sz="1600" i="1" u="sng" dirty="0" smtClean="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Currículo</a:t>
            </a:r>
            <a:r>
              <a:rPr lang="es-DO" sz="1600" i="1" u="sng" dirty="0" smtClean="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 </a:t>
            </a:r>
            <a:r>
              <a:rPr lang="es-DO" sz="1600" i="1" u="sng"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tomo I</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 Santo Domingo.</a:t>
            </a:r>
            <a:endParaRPr lang="es-DO"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DO"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1600"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MINERD, (2016). </a:t>
            </a:r>
            <a:r>
              <a:rPr lang="es-DO" sz="1600" i="1"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Diseño Curricular Nivel Secundario: Primer Ciclo (1ro, 2do, 3ro) </a:t>
            </a:r>
            <a:r>
              <a:rPr lang="es-DO" sz="1600"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Versión preliminar. Santo Domingo</a:t>
            </a:r>
            <a:r>
              <a:rPr lang="es-DO" sz="1400"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endParaRPr lang="es-DO"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DO" sz="1400"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932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2445" y="595923"/>
            <a:ext cx="10209493" cy="957456"/>
          </a:xfrm>
        </p:spPr>
        <p:txBody>
          <a:bodyPr/>
          <a:lstStyle/>
          <a:p>
            <a:pPr algn="ctr"/>
            <a:r>
              <a:rPr lang="es-DO" sz="3200" b="1" dirty="0">
                <a:solidFill>
                  <a:srgbClr val="002060"/>
                </a:solidFill>
                <a:latin typeface="Lato Black" panose="020B0604020202020204" charset="0"/>
                <a:ea typeface="Lato Black" panose="020B0604020202020204" charset="0"/>
                <a:cs typeface="Lato Black" panose="020B0604020202020204" charset="0"/>
              </a:rPr>
              <a:t>Propósito  </a:t>
            </a:r>
          </a:p>
        </p:txBody>
      </p:sp>
      <p:sp>
        <p:nvSpPr>
          <p:cNvPr id="3" name="Marcador de texto 2"/>
          <p:cNvSpPr>
            <a:spLocks noGrp="1"/>
          </p:cNvSpPr>
          <p:nvPr>
            <p:ph type="body" idx="1"/>
          </p:nvPr>
        </p:nvSpPr>
        <p:spPr>
          <a:xfrm>
            <a:off x="1688123" y="1884898"/>
            <a:ext cx="9082454" cy="4059677"/>
          </a:xfrm>
        </p:spPr>
        <p:txBody>
          <a:bodyPr/>
          <a:lstStyle/>
          <a:p>
            <a:pPr marL="101598" indent="0">
              <a:buNone/>
            </a:pPr>
            <a:r>
              <a:rPr lang="es-DO" altLang="ko-KR" dirty="0">
                <a:cs typeface="Arial" pitchFamily="34" charset="0"/>
              </a:rPr>
              <a:t>Compartir con la comunidad educativa, especialmente con los docentes, las características de la Evaluación Diagnóstica Nacional para que estén familiarizados con las pruebas antes de su aplicación con el fin de que la evaluación sea entendida, valorada y utilizada para potenciar los aprendizajes de los estudiantes.</a:t>
            </a:r>
            <a:endParaRPr lang="en-US" altLang="ko-KR" dirty="0">
              <a:cs typeface="Arial" pitchFamily="34" charset="0"/>
            </a:endParaRPr>
          </a:p>
          <a:p>
            <a:pPr>
              <a:buFont typeface="Wingdings" panose="05000000000000000000" pitchFamily="2" charset="2"/>
              <a:buChar char="v"/>
            </a:pPr>
            <a:endParaRPr lang="es-DO" sz="2667" dirty="0">
              <a:solidFill>
                <a:srgbClr val="000000"/>
              </a:solidFill>
            </a:endParaRPr>
          </a:p>
        </p:txBody>
      </p:sp>
      <p:sp>
        <p:nvSpPr>
          <p:cNvPr id="4" name="Marcador de número de diapositiva 3"/>
          <p:cNvSpPr>
            <a:spLocks noGrp="1"/>
          </p:cNvSpPr>
          <p:nvPr>
            <p:ph type="sldNum" idx="12"/>
          </p:nvPr>
        </p:nvSpPr>
        <p:spPr/>
        <p:txBody>
          <a:bodyPr/>
          <a:lstStyle/>
          <a:p>
            <a:fld id="{00000000-1234-1234-1234-123412341234}" type="slidenum">
              <a:rPr lang="es-DO" smtClean="0"/>
              <a:pPr/>
              <a:t>3</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8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9067" y="823377"/>
            <a:ext cx="8457200" cy="602527"/>
          </a:xfrm>
        </p:spPr>
        <p:txBody>
          <a:bodyPr/>
          <a:lstStyle/>
          <a:p>
            <a:pPr algn="ctr"/>
            <a:r>
              <a:rPr lang="es-DO" sz="4267" dirty="0">
                <a:solidFill>
                  <a:srgbClr val="002060"/>
                </a:solidFill>
                <a:latin typeface="Lato Black" panose="020B0604020202020204" charset="0"/>
                <a:ea typeface="Lato Black" panose="020B0604020202020204" charset="0"/>
                <a:cs typeface="Lato Black" panose="020B0604020202020204" charset="0"/>
              </a:rPr>
              <a:t>INTRODUCCIÓN</a:t>
            </a:r>
          </a:p>
        </p:txBody>
      </p:sp>
      <p:sp>
        <p:nvSpPr>
          <p:cNvPr id="3" name="Subtítulo 2"/>
          <p:cNvSpPr>
            <a:spLocks noGrp="1"/>
          </p:cNvSpPr>
          <p:nvPr>
            <p:ph type="subTitle" idx="1"/>
          </p:nvPr>
        </p:nvSpPr>
        <p:spPr>
          <a:xfrm>
            <a:off x="1222872" y="1668596"/>
            <a:ext cx="9782979" cy="4271196"/>
          </a:xfrm>
        </p:spPr>
        <p:txBody>
          <a:bodyPr/>
          <a:lstStyle/>
          <a:p>
            <a:pPr algn="just"/>
            <a:r>
              <a:rPr lang="es-DO" sz="1867" dirty="0">
                <a:solidFill>
                  <a:srgbClr val="000000"/>
                </a:solidFill>
              </a:rPr>
              <a:t>	El Ministerio de Educación de la República Dominicana (MINERD), mediante la Ordenanza 1-2016, estableció las Evaluaciones Diagnósticas Nacionales para medir la calidad del sistema educativo.</a:t>
            </a:r>
          </a:p>
          <a:p>
            <a:pPr algn="just"/>
            <a:endParaRPr lang="es-DO" sz="1867" dirty="0">
              <a:solidFill>
                <a:srgbClr val="000000"/>
              </a:solidFill>
            </a:endParaRPr>
          </a:p>
          <a:p>
            <a:pPr algn="just"/>
            <a:r>
              <a:rPr lang="es-DO" sz="1867" dirty="0">
                <a:solidFill>
                  <a:srgbClr val="000000"/>
                </a:solidFill>
              </a:rPr>
              <a:t>	</a:t>
            </a:r>
            <a:r>
              <a:rPr lang="es-DO" sz="1867" dirty="0" smtClean="0">
                <a:solidFill>
                  <a:srgbClr val="000000"/>
                </a:solidFill>
              </a:rPr>
              <a:t>Estas evalúan </a:t>
            </a:r>
            <a:r>
              <a:rPr lang="es-DO" sz="1867" dirty="0">
                <a:solidFill>
                  <a:srgbClr val="000000"/>
                </a:solidFill>
              </a:rPr>
              <a:t>los logros de aprendizaje al finalizar cada </a:t>
            </a:r>
            <a:r>
              <a:rPr lang="es-DO" sz="1867" dirty="0" smtClean="0">
                <a:solidFill>
                  <a:srgbClr val="000000"/>
                </a:solidFill>
              </a:rPr>
              <a:t>ciclo </a:t>
            </a:r>
            <a:r>
              <a:rPr lang="es-DO" sz="1867" dirty="0">
                <a:solidFill>
                  <a:srgbClr val="000000"/>
                </a:solidFill>
              </a:rPr>
              <a:t>de acuerdo al currículo </a:t>
            </a:r>
            <a:r>
              <a:rPr lang="es-DO" sz="1867" dirty="0" smtClean="0">
                <a:solidFill>
                  <a:srgbClr val="000000"/>
                </a:solidFill>
              </a:rPr>
              <a:t>actual, </a:t>
            </a:r>
            <a:r>
              <a:rPr lang="es-DO" sz="1867" dirty="0">
                <a:solidFill>
                  <a:srgbClr val="000000"/>
                </a:solidFill>
              </a:rPr>
              <a:t>que posee un enfoque de </a:t>
            </a:r>
            <a:r>
              <a:rPr lang="es-DO" sz="1867" dirty="0" smtClean="0">
                <a:solidFill>
                  <a:srgbClr val="000000"/>
                </a:solidFill>
              </a:rPr>
              <a:t>competencias, </a:t>
            </a:r>
            <a:r>
              <a:rPr lang="es-DO" sz="1867" dirty="0">
                <a:solidFill>
                  <a:srgbClr val="000000"/>
                </a:solidFill>
              </a:rPr>
              <a:t>y no </a:t>
            </a:r>
            <a:r>
              <a:rPr lang="es-DO" sz="1867" dirty="0" smtClean="0">
                <a:solidFill>
                  <a:srgbClr val="000000"/>
                </a:solidFill>
              </a:rPr>
              <a:t>tienen </a:t>
            </a:r>
            <a:r>
              <a:rPr lang="es-DO" sz="1867" dirty="0">
                <a:solidFill>
                  <a:srgbClr val="000000"/>
                </a:solidFill>
              </a:rPr>
              <a:t>consecuencias para los estudiantes. </a:t>
            </a:r>
            <a:endParaRPr lang="es-DO" sz="1867" dirty="0" smtClean="0">
              <a:solidFill>
                <a:srgbClr val="000000"/>
              </a:solidFill>
            </a:endParaRPr>
          </a:p>
          <a:p>
            <a:pPr algn="just"/>
            <a:r>
              <a:rPr lang="es-DO" sz="1867" dirty="0">
                <a:solidFill>
                  <a:srgbClr val="000000"/>
                </a:solidFill>
              </a:rPr>
              <a:t>	</a:t>
            </a:r>
            <a:r>
              <a:rPr lang="es-DO" sz="1867" dirty="0" smtClean="0">
                <a:solidFill>
                  <a:srgbClr val="000000"/>
                </a:solidFill>
              </a:rPr>
              <a:t>Se </a:t>
            </a:r>
            <a:r>
              <a:rPr lang="es-DO" sz="1867" dirty="0">
                <a:solidFill>
                  <a:srgbClr val="000000"/>
                </a:solidFill>
              </a:rPr>
              <a:t>inició su aplicación en 2017 con 3er grado de Primaria, 2018 en 6to de Primaria y 2019 en 3er grado de Secundaria en todos los centros educativos. El mismo grado se repite cada tres años. </a:t>
            </a:r>
          </a:p>
          <a:p>
            <a:pPr algn="just"/>
            <a:r>
              <a:rPr lang="es-DO" sz="1867" dirty="0">
                <a:solidFill>
                  <a:srgbClr val="000000"/>
                </a:solidFill>
              </a:rPr>
              <a:t>	Incluye pruebas de las áreas curriculares y cuestionarios de contexto dirigido a los directores, docentes, estudiantes y sus familias. </a:t>
            </a:r>
          </a:p>
          <a:p>
            <a:pPr algn="just"/>
            <a:endParaRPr lang="es-DO" sz="1867" dirty="0">
              <a:solidFill>
                <a:srgbClr val="000000"/>
              </a:solidFill>
            </a:endParaRPr>
          </a:p>
          <a:p>
            <a:pPr algn="just"/>
            <a:r>
              <a:rPr lang="es-DO" sz="1867" dirty="0">
                <a:solidFill>
                  <a:srgbClr val="000000"/>
                </a:solidFill>
              </a:rPr>
              <a:t> 	Por motivo de la pandemia Covid-19 no se pudo aplicar en 2020-2021 y será retomada este año 2022 de forma </a:t>
            </a:r>
            <a:r>
              <a:rPr lang="es-DO" sz="1867" dirty="0" err="1">
                <a:solidFill>
                  <a:srgbClr val="000000"/>
                </a:solidFill>
              </a:rPr>
              <a:t>muestral</a:t>
            </a:r>
            <a:r>
              <a:rPr lang="es-DO" sz="1867" dirty="0">
                <a:solidFill>
                  <a:srgbClr val="000000"/>
                </a:solidFill>
              </a:rPr>
              <a:t>; por </a:t>
            </a:r>
            <a:r>
              <a:rPr lang="es-DO" sz="1867" dirty="0" smtClean="0">
                <a:solidFill>
                  <a:srgbClr val="000000"/>
                </a:solidFill>
              </a:rPr>
              <a:t>tanto, </a:t>
            </a:r>
            <a:r>
              <a:rPr lang="es-DO" sz="1867" dirty="0">
                <a:solidFill>
                  <a:srgbClr val="000000"/>
                </a:solidFill>
              </a:rPr>
              <a:t>se hace necesario recordar a toda la comunidad educativa las informaciones relacionadas con este proceso.</a:t>
            </a:r>
          </a:p>
          <a:p>
            <a:pPr algn="just"/>
            <a:r>
              <a:rPr lang="es-DO" sz="1867" dirty="0">
                <a:solidFill>
                  <a:srgbClr val="000000"/>
                </a:solidFill>
              </a:rPr>
              <a:t> </a:t>
            </a:r>
          </a:p>
          <a:p>
            <a:pPr algn="just"/>
            <a:r>
              <a:rPr lang="es-DO" sz="1867" dirty="0">
                <a:solidFill>
                  <a:srgbClr val="000000"/>
                </a:solidFill>
              </a:rPr>
              <a:t>	Con ese propósito se ha elaborado esta presentación, </a:t>
            </a:r>
            <a:r>
              <a:rPr lang="es-DO" sz="1867" dirty="0" smtClean="0">
                <a:solidFill>
                  <a:srgbClr val="000000"/>
                </a:solidFill>
              </a:rPr>
              <a:t>para explicar </a:t>
            </a:r>
            <a:r>
              <a:rPr lang="es-DO" sz="1867" dirty="0">
                <a:solidFill>
                  <a:srgbClr val="000000"/>
                </a:solidFill>
              </a:rPr>
              <a:t>el diseño de la prueba, cómo está estructurada y qué evalúa. </a:t>
            </a:r>
          </a:p>
          <a:p>
            <a:endParaRPr lang="es-DO" dirty="0"/>
          </a:p>
        </p:txBody>
      </p:sp>
      <p:pic>
        <p:nvPicPr>
          <p:cNvPr id="4"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7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800" y="843280"/>
            <a:ext cx="9147752" cy="564833"/>
          </a:xfrm>
        </p:spPr>
        <p:txBody>
          <a:bodyPr/>
          <a:lstStyle/>
          <a:p>
            <a:r>
              <a:rPr lang="es-DO" sz="3600" dirty="0">
                <a:solidFill>
                  <a:srgbClr val="002060"/>
                </a:solidFill>
                <a:latin typeface="Lato Black" panose="020B0604020202020204" charset="0"/>
                <a:ea typeface="Lato Black" panose="020B0604020202020204" charset="0"/>
                <a:cs typeface="Lato Black" panose="020B0604020202020204" charset="0"/>
              </a:rPr>
              <a:t>Estructura y </a:t>
            </a:r>
            <a:r>
              <a:rPr lang="es-DO" sz="3600" dirty="0" smtClean="0">
                <a:solidFill>
                  <a:srgbClr val="002060"/>
                </a:solidFill>
                <a:latin typeface="Lato Black" panose="020B0604020202020204" charset="0"/>
                <a:ea typeface="Lato Black" panose="020B0604020202020204" charset="0"/>
                <a:cs typeface="Lato Black" panose="020B0604020202020204" charset="0"/>
              </a:rPr>
              <a:t>características </a:t>
            </a:r>
            <a:r>
              <a:rPr lang="es-DO" sz="3600" dirty="0">
                <a:solidFill>
                  <a:srgbClr val="002060"/>
                </a:solidFill>
                <a:latin typeface="Lato Black" panose="020B0604020202020204" charset="0"/>
                <a:ea typeface="Lato Black" panose="020B0604020202020204" charset="0"/>
                <a:cs typeface="Lato Black" panose="020B0604020202020204" charset="0"/>
              </a:rPr>
              <a:t>de las pruebas de 3er grado de Secundaria</a:t>
            </a:r>
          </a:p>
        </p:txBody>
      </p:sp>
      <p:sp>
        <p:nvSpPr>
          <p:cNvPr id="4" name="Marcador de número de diapositiva 3"/>
          <p:cNvSpPr>
            <a:spLocks noGrp="1"/>
          </p:cNvSpPr>
          <p:nvPr>
            <p:ph type="sldNum" idx="12"/>
          </p:nvPr>
        </p:nvSpPr>
        <p:spPr/>
        <p:txBody>
          <a:bodyPr/>
          <a:lstStyle/>
          <a:p>
            <a:fld id="{00000000-1234-1234-1234-123412341234}" type="slidenum">
              <a:rPr lang="en-US" smtClean="0"/>
              <a:pPr/>
              <a:t>5</a:t>
            </a:fld>
            <a:endParaRPr lang="en-US"/>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6"/>
          <p:cNvSpPr txBox="1">
            <a:spLocks/>
          </p:cNvSpPr>
          <p:nvPr/>
        </p:nvSpPr>
        <p:spPr>
          <a:xfrm>
            <a:off x="490498" y="1520754"/>
            <a:ext cx="10706822" cy="473975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r>
              <a:rPr lang="es-ES" dirty="0"/>
              <a:t>Son pruebas en formato lápiz y papel que se organizan en 10 cuadernillos que tienen 42 preguntas,40 de opción múltiple y 2 abiertas. </a:t>
            </a:r>
          </a:p>
          <a:p>
            <a:pPr lvl="1"/>
            <a:r>
              <a:rPr lang="es-ES" dirty="0"/>
              <a:t>- Las preguntas de opción múltiple tienen 4 opciones de las cuales solo una es la correcta. </a:t>
            </a:r>
          </a:p>
          <a:p>
            <a:pPr lvl="1"/>
            <a:r>
              <a:rPr lang="es-ES" dirty="0"/>
              <a:t>- En las preguntas abiertas el estudiante debe analizar una información y elaborar una respuesta. </a:t>
            </a:r>
          </a:p>
          <a:p>
            <a:pPr lvl="1"/>
            <a:endParaRPr lang="es-ES" dirty="0"/>
          </a:p>
          <a:p>
            <a:r>
              <a:rPr lang="es-ES" dirty="0"/>
              <a:t>Están basadas en el currículo actual y toman en cuenta las competencias específicas y los indicadores de logro. </a:t>
            </a:r>
            <a:endParaRPr lang="es-ES" dirty="0" smtClean="0"/>
          </a:p>
          <a:p>
            <a:r>
              <a:rPr lang="es-ES" dirty="0" smtClean="0"/>
              <a:t>Se </a:t>
            </a:r>
            <a:r>
              <a:rPr lang="es-ES" dirty="0"/>
              <a:t>elaboran siguiendo el modelo centrado en evidencias. </a:t>
            </a:r>
            <a:r>
              <a:rPr lang="es-DO" dirty="0" smtClean="0"/>
              <a:t>Esta </a:t>
            </a:r>
            <a:r>
              <a:rPr lang="es-DO" dirty="0"/>
              <a:t>metodología consiste en buscar evidencias que permitan hacer inferencias o afirmaciones sobre los aprendizajes del evaluado.</a:t>
            </a:r>
            <a:endParaRPr lang="es-ES" dirty="0"/>
          </a:p>
        </p:txBody>
      </p:sp>
    </p:spTree>
    <p:extLst>
      <p:ext uri="{BB962C8B-B14F-4D97-AF65-F5344CB8AC3E}">
        <p14:creationId xmlns:p14="http://schemas.microsoft.com/office/powerpoint/2010/main" val="269717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1609859" y="2047741"/>
            <a:ext cx="8883224" cy="102776"/>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Rectangle 14"/>
          <p:cNvSpPr/>
          <p:nvPr/>
        </p:nvSpPr>
        <p:spPr>
          <a:xfrm>
            <a:off x="1457278" y="4384605"/>
            <a:ext cx="8883224" cy="720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extBox 18"/>
          <p:cNvSpPr txBox="1"/>
          <p:nvPr/>
        </p:nvSpPr>
        <p:spPr>
          <a:xfrm>
            <a:off x="1094774" y="2150517"/>
            <a:ext cx="9608232" cy="2308324"/>
          </a:xfrm>
          <a:prstGeom prst="rect">
            <a:avLst/>
          </a:prstGeom>
          <a:noFill/>
        </p:spPr>
        <p:txBody>
          <a:bodyPr wrap="square" rtlCol="0">
            <a:spAutoFit/>
          </a:bodyPr>
          <a:lstStyle/>
          <a:p>
            <a:pPr algn="ctr"/>
            <a:r>
              <a:rPr lang="es-DO" altLang="ko-KR" sz="4800" dirty="0">
                <a:solidFill>
                  <a:srgbClr val="3333FF"/>
                </a:solidFill>
                <a:latin typeface="Berlin Sans FB Demi" panose="020E0802020502020306" pitchFamily="34" charset="0"/>
                <a:cs typeface="Arial" pitchFamily="34" charset="0"/>
              </a:rPr>
              <a:t>Diseño de la prueba diagnóstica de Matemática de 3er grado de Secundaria</a:t>
            </a:r>
            <a:endParaRPr lang="en-US" altLang="ko-KR" sz="4800" dirty="0">
              <a:solidFill>
                <a:srgbClr val="3333FF"/>
              </a:solidFill>
              <a:latin typeface="Berlin Sans FB Demi" panose="020E0802020502020306" pitchFamily="34" charset="0"/>
              <a:cs typeface="Arial" pitchFamily="34" charset="0"/>
            </a:endParaRPr>
          </a:p>
        </p:txBody>
      </p:sp>
    </p:spTree>
    <p:extLst>
      <p:ext uri="{BB962C8B-B14F-4D97-AF65-F5344CB8AC3E}">
        <p14:creationId xmlns:p14="http://schemas.microsoft.com/office/powerpoint/2010/main" val="3116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837" y="345789"/>
            <a:ext cx="8046000" cy="992400"/>
          </a:xfrm>
        </p:spPr>
        <p:txBody>
          <a:bodyPr/>
          <a:lstStyle/>
          <a:p>
            <a:r>
              <a:rPr lang="es-DO" sz="3200" dirty="0">
                <a:solidFill>
                  <a:srgbClr val="002060"/>
                </a:solidFill>
                <a:latin typeface="Lato Black" panose="020B0604020202020204" charset="0"/>
                <a:ea typeface="Lato Black" panose="020B0604020202020204" charset="0"/>
                <a:cs typeface="Lato Black" panose="020B0604020202020204" charset="0"/>
              </a:rPr>
              <a:t>EVALUACIONES ALINEADAS AL DESARROLLO DE COMPETENCIAS </a:t>
            </a:r>
            <a:endParaRPr lang="en-US" sz="3200"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480287" y="1534806"/>
            <a:ext cx="6560896" cy="5060729"/>
          </a:xfrm>
        </p:spPr>
        <p:txBody>
          <a:bodyPr/>
          <a:lstStyle/>
          <a:p>
            <a:pPr marL="101597" indent="0">
              <a:buNone/>
            </a:pPr>
            <a:r>
              <a:rPr lang="es-DO" dirty="0">
                <a:solidFill>
                  <a:schemeClr val="tx1"/>
                </a:solidFill>
              </a:rPr>
              <a:t>Tal como lo establece el Currículo dominicano</a:t>
            </a:r>
            <a:r>
              <a:rPr lang="es-ES_tradnl" dirty="0">
                <a:solidFill>
                  <a:schemeClr val="tx1"/>
                </a:solidFill>
              </a:rPr>
              <a:t> la educación deberá tributar al desarrollo de las capacidades de los estudiantes para actuar de manera eficaz y autónoma en contextos diversos movilizando de forma integrada conceptos, procedimientos, actitudes y valores, es decir a desarrollar competencias.</a:t>
            </a:r>
          </a:p>
          <a:p>
            <a:pPr marL="101597" indent="0">
              <a:buNone/>
            </a:pPr>
            <a:endParaRPr lang="en-US" dirty="0"/>
          </a:p>
        </p:txBody>
      </p:sp>
      <p:sp>
        <p:nvSpPr>
          <p:cNvPr id="4" name="Marcador de número de diapositiva 3"/>
          <p:cNvSpPr>
            <a:spLocks noGrp="1"/>
          </p:cNvSpPr>
          <p:nvPr>
            <p:ph type="sldNum" idx="12"/>
          </p:nvPr>
        </p:nvSpPr>
        <p:spPr/>
        <p:txBody>
          <a:bodyPr/>
          <a:lstStyle/>
          <a:p>
            <a:pPr defTabSz="1219170">
              <a:buClr>
                <a:srgbClr val="000000"/>
              </a:buClr>
            </a:pPr>
            <a:fld id="{00000000-1234-1234-1234-123412341234}" type="slidenum">
              <a:rPr lang="en-US" kern="0">
                <a:solidFill>
                  <a:prstClr val="white"/>
                </a:solidFill>
              </a:rPr>
              <a:pPr defTabSz="1219170">
                <a:buClr>
                  <a:srgbClr val="000000"/>
                </a:buClr>
              </a:pPr>
              <a:t>7</a:t>
            </a:fld>
            <a:endParaRPr lang="en-US" kern="0">
              <a:solidFill>
                <a:prstClr val="white"/>
              </a:solidFill>
            </a:endParaRPr>
          </a:p>
        </p:txBody>
      </p:sp>
      <p:sp>
        <p:nvSpPr>
          <p:cNvPr id="5" name="Elipse 4"/>
          <p:cNvSpPr/>
          <p:nvPr/>
        </p:nvSpPr>
        <p:spPr>
          <a:xfrm>
            <a:off x="1032526" y="4782080"/>
            <a:ext cx="5479228" cy="1882490"/>
          </a:xfrm>
          <a:prstGeom prst="ellipse">
            <a:avLst/>
          </a:prstGeom>
          <a:solidFill>
            <a:schemeClr val="accent1">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ES_tradnl" sz="1867" b="1" kern="0" dirty="0">
                <a:solidFill>
                  <a:prstClr val="black"/>
                </a:solidFill>
                <a:latin typeface="Lato" panose="020B0604020202020204" charset="0"/>
                <a:cs typeface="Lato" panose="020B0604020202020204" charset="0"/>
                <a:sym typeface="Arial"/>
              </a:rPr>
              <a:t>Las evaluaciones deberán determinar el nivel de desarrollo que ha logrado alcanzar el estudiante en determinada competencia.</a:t>
            </a:r>
            <a:endParaRPr lang="es-DO" sz="1867" b="1" kern="0" dirty="0">
              <a:solidFill>
                <a:prstClr val="black"/>
              </a:solidFill>
              <a:latin typeface="Lato" panose="020B0604020202020204" charset="0"/>
              <a:cs typeface="Lato" panose="020B0604020202020204" charset="0"/>
              <a:sym typeface="Arial"/>
            </a:endParaRPr>
          </a:p>
        </p:txBody>
      </p:sp>
      <p:pic>
        <p:nvPicPr>
          <p:cNvPr id="8" name="Imagen 8"/>
          <p:cNvPicPr>
            <a:picLocks noChangeAspect="1" noChangeArrowheads="1"/>
          </p:cNvPicPr>
          <p:nvPr/>
        </p:nvPicPr>
        <p:blipFill>
          <a:blip r:embed="rId2">
            <a:extLst>
              <a:ext uri="{28A0092B-C50C-407E-A947-70E740481C1C}">
                <a14:useLocalDpi xmlns:a14="http://schemas.microsoft.com/office/drawing/2010/main" val="0"/>
              </a:ext>
            </a:extLst>
          </a:blip>
          <a:srcRect l="10823" t="12428" r="49905" b="31604"/>
          <a:stretch>
            <a:fillRect/>
          </a:stretch>
        </p:blipFill>
        <p:spPr bwMode="auto">
          <a:xfrm>
            <a:off x="7195290" y="1558844"/>
            <a:ext cx="4477956" cy="4774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4" descr="Logo institucional del ministerio de educación de la República Dominic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1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245" y="302980"/>
            <a:ext cx="11480800" cy="638629"/>
          </a:xfrm>
        </p:spPr>
        <p:txBody>
          <a:bodyPr/>
          <a:lstStyle/>
          <a:p>
            <a:r>
              <a:rPr lang="es-DO" sz="2400" b="1" dirty="0">
                <a:solidFill>
                  <a:srgbClr val="002060"/>
                </a:solidFill>
                <a:latin typeface="Lato Black" panose="020B0604020202020204" charset="0"/>
                <a:ea typeface="Lato Black" panose="020B0604020202020204" charset="0"/>
                <a:cs typeface="Lato Black" panose="020B0604020202020204" charset="0"/>
              </a:rPr>
              <a:t>COMPETENCIAS</a:t>
            </a:r>
            <a:r>
              <a:rPr lang="en-US" sz="2400" b="1" dirty="0">
                <a:solidFill>
                  <a:srgbClr val="002060"/>
                </a:solidFill>
                <a:latin typeface="Lato Black" panose="020B0604020202020204" charset="0"/>
                <a:ea typeface="Lato Black" panose="020B0604020202020204" charset="0"/>
                <a:cs typeface="Lato Black" panose="020B0604020202020204" charset="0"/>
              </a:rPr>
              <a:t> </a:t>
            </a:r>
            <a:r>
              <a:rPr lang="en-US" sz="2400" b="1" dirty="0" smtClean="0">
                <a:solidFill>
                  <a:srgbClr val="002060"/>
                </a:solidFill>
                <a:latin typeface="Lato Black" panose="020B0604020202020204" charset="0"/>
                <a:ea typeface="Lato Black" panose="020B0604020202020204" charset="0"/>
                <a:cs typeface="Lato Black" panose="020B0604020202020204" charset="0"/>
              </a:rPr>
              <a:t>DEL </a:t>
            </a:r>
            <a:r>
              <a:rPr lang="es-DO" sz="2400" b="1" dirty="0">
                <a:solidFill>
                  <a:srgbClr val="002060"/>
                </a:solidFill>
                <a:latin typeface="Lato Black" panose="020B0604020202020204" charset="0"/>
                <a:ea typeface="Lato Black" panose="020B0604020202020204" charset="0"/>
                <a:cs typeface="Lato Black" panose="020B0604020202020204" charset="0"/>
              </a:rPr>
              <a:t>ÁREA DE MATEMÁTICA</a:t>
            </a:r>
            <a:endParaRPr lang="en-US" sz="2400" b="1" dirty="0">
              <a:solidFill>
                <a:srgbClr val="002060"/>
              </a:solidFill>
              <a:latin typeface="Lato Black" panose="020B0604020202020204" charset="0"/>
              <a:ea typeface="Lato Black" panose="020B0604020202020204" charset="0"/>
              <a:cs typeface="Lato Black" panose="020B0604020202020204" charset="0"/>
            </a:endParaRPr>
          </a:p>
        </p:txBody>
      </p:sp>
      <p:sp>
        <p:nvSpPr>
          <p:cNvPr id="4" name="Marcador de número de diapositiva 3"/>
          <p:cNvSpPr>
            <a:spLocks noGrp="1"/>
          </p:cNvSpPr>
          <p:nvPr>
            <p:ph type="sldNum" idx="12"/>
          </p:nvPr>
        </p:nvSpPr>
        <p:spPr/>
        <p:txBody>
          <a:bodyPr/>
          <a:lstStyle/>
          <a:p>
            <a:fld id="{00000000-1234-1234-1234-123412341234}" type="slidenum">
              <a:rPr lang="en-US" smtClean="0"/>
              <a:pPr/>
              <a:t>8</a:t>
            </a:fld>
            <a:endParaRPr lang="en-US"/>
          </a:p>
        </p:txBody>
      </p:sp>
      <p:pic>
        <p:nvPicPr>
          <p:cNvPr id="8"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3" y="-12326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18213" y="3640410"/>
            <a:ext cx="9636901" cy="1569660"/>
          </a:xfrm>
          <a:prstGeom prst="rect">
            <a:avLst/>
          </a:prstGeom>
        </p:spPr>
        <p:txBody>
          <a:bodyPr wrap="square">
            <a:spAutoFit/>
          </a:bodyPr>
          <a:lstStyle/>
          <a:p>
            <a:r>
              <a:rPr lang="es-CL" altLang="es-DO" sz="2400" i="1" dirty="0"/>
              <a:t>Es por ello que en esta evaluación, para esta área, se ha optado por seleccionar, dentro del conjunto de las siete </a:t>
            </a:r>
            <a:r>
              <a:rPr lang="es-CL" altLang="es-DO" sz="2400" dirty="0"/>
              <a:t>Competencias Fundamentales</a:t>
            </a:r>
            <a:r>
              <a:rPr lang="es-CL" altLang="es-DO" sz="2400" i="1" dirty="0"/>
              <a:t>, aquellas competencias que consideran aprendizajes nucleares para la disciplina.</a:t>
            </a:r>
            <a:endParaRPr lang="es-DO" altLang="es-DO" sz="2400" i="1" dirty="0"/>
          </a:p>
        </p:txBody>
      </p:sp>
      <p:sp>
        <p:nvSpPr>
          <p:cNvPr id="5" name="Rectángulo 4"/>
          <p:cNvSpPr/>
          <p:nvPr/>
        </p:nvSpPr>
        <p:spPr>
          <a:xfrm>
            <a:off x="518213" y="1336722"/>
            <a:ext cx="9285209" cy="1569660"/>
          </a:xfrm>
          <a:prstGeom prst="rect">
            <a:avLst/>
          </a:prstGeom>
        </p:spPr>
        <p:txBody>
          <a:bodyPr wrap="square">
            <a:spAutoFit/>
          </a:bodyPr>
          <a:lstStyle/>
          <a:p>
            <a:r>
              <a:rPr lang="es-CL" altLang="es-DO" sz="2400" dirty="0"/>
              <a:t>En matemática se debe dar cuenta de los logros de aprendizaje de los estudiantes, en cuanto a la capacidad de razonar en forma lógica, y el uso de herramientas matemáticas en el planteo y resolución de problemas presentados en una variedad de situaciones o contextos. </a:t>
            </a:r>
            <a:endParaRPr lang="es-DO" altLang="es-DO" sz="2400" dirty="0"/>
          </a:p>
        </p:txBody>
      </p:sp>
    </p:spTree>
    <p:extLst>
      <p:ext uri="{BB962C8B-B14F-4D97-AF65-F5344CB8AC3E}">
        <p14:creationId xmlns:p14="http://schemas.microsoft.com/office/powerpoint/2010/main" val="215112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487" y="257206"/>
            <a:ext cx="10584085" cy="529755"/>
          </a:xfrm>
        </p:spPr>
        <p:txBody>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COMPETENCIAS ESPECÍFICAS DEL ÁREA DE MATEMÁTICA</a:t>
            </a:r>
          </a:p>
        </p:txBody>
      </p:sp>
      <p:sp>
        <p:nvSpPr>
          <p:cNvPr id="4" name="Marcador de número de diapositiva 3"/>
          <p:cNvSpPr>
            <a:spLocks noGrp="1"/>
          </p:cNvSpPr>
          <p:nvPr>
            <p:ph type="sldNum" idx="12"/>
          </p:nvPr>
        </p:nvSpPr>
        <p:spPr/>
        <p:txBody>
          <a:bodyPr/>
          <a:lstStyle/>
          <a:p>
            <a:pPr defTabSz="1219170">
              <a:buClr>
                <a:srgbClr val="000000"/>
              </a:buClr>
            </a:pPr>
            <a:fld id="{00000000-1234-1234-1234-123412341234}" type="slidenum">
              <a:rPr lang="en-US" kern="0">
                <a:solidFill>
                  <a:prstClr val="white"/>
                </a:solidFill>
              </a:rPr>
              <a:pPr defTabSz="1219170">
                <a:buClr>
                  <a:srgbClr val="000000"/>
                </a:buClr>
              </a:pPr>
              <a:t>9</a:t>
            </a:fld>
            <a:endParaRPr lang="en-US" kern="0">
              <a:solidFill>
                <a:prstClr val="white"/>
              </a:solidFill>
            </a:endParaRPr>
          </a:p>
        </p:txBody>
      </p:sp>
      <p:sp>
        <p:nvSpPr>
          <p:cNvPr id="5" name="Rectángulo redondeado 4"/>
          <p:cNvSpPr/>
          <p:nvPr/>
        </p:nvSpPr>
        <p:spPr>
          <a:xfrm>
            <a:off x="1393371" y="1432568"/>
            <a:ext cx="4049487" cy="5110253"/>
          </a:xfrm>
          <a:prstGeom prst="roundRect">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pPr marL="101597" defTabSz="1219170">
              <a:buClr>
                <a:srgbClr val="000000"/>
              </a:buClr>
              <a:defRPr/>
            </a:pPr>
            <a:r>
              <a:rPr lang="es-ES_tradnl" sz="2133" kern="0" dirty="0">
                <a:solidFill>
                  <a:prstClr val="black"/>
                </a:solidFill>
                <a:latin typeface="Lato Black" panose="020B0604020202020204" charset="0"/>
                <a:sym typeface="Arial"/>
              </a:rPr>
              <a:t>Las </a:t>
            </a:r>
            <a:r>
              <a:rPr lang="es-ES_tradnl" sz="2133" b="1" kern="0" dirty="0">
                <a:solidFill>
                  <a:srgbClr val="3494BA">
                    <a:lumMod val="50000"/>
                  </a:srgbClr>
                </a:solidFill>
                <a:latin typeface="Lato Black" panose="020B0604020202020204" charset="0"/>
                <a:sym typeface="Arial"/>
              </a:rPr>
              <a:t>Competencias específicas </a:t>
            </a:r>
            <a:r>
              <a:rPr lang="es-ES_tradnl" sz="2133" kern="0" dirty="0">
                <a:solidFill>
                  <a:prstClr val="black"/>
                </a:solidFill>
                <a:latin typeface="Lato Black" panose="020B0604020202020204" charset="0"/>
                <a:sym typeface="Arial"/>
              </a:rPr>
              <a:t>se refieren a las capacidades que el estudiantado debe adquirir y desarrollar con la mediación de cada área del conocimiento. </a:t>
            </a:r>
          </a:p>
          <a:p>
            <a:pPr marL="101597" defTabSz="1219170">
              <a:buClr>
                <a:srgbClr val="000000"/>
              </a:buClr>
              <a:defRPr/>
            </a:pPr>
            <a:r>
              <a:rPr lang="es-ES_tradnl" sz="2133" kern="0" dirty="0">
                <a:solidFill>
                  <a:prstClr val="black"/>
                </a:solidFill>
                <a:latin typeface="Lato Black" panose="020B0604020202020204" charset="0"/>
                <a:sym typeface="Arial"/>
              </a:rPr>
              <a:t>Se orientan a partir de las Competencias Fundamentales y apoyan su concreción, garantizando la coherencia del currículo en términos de los aprendizajes.</a:t>
            </a:r>
            <a:endParaRPr lang="es-DO" sz="2133" kern="0" dirty="0">
              <a:solidFill>
                <a:prstClr val="black"/>
              </a:solidFill>
              <a:latin typeface="Lato Black" panose="020B0604020202020204" charset="0"/>
              <a:sym typeface="Arial"/>
            </a:endParaRPr>
          </a:p>
          <a:p>
            <a:pPr algn="ctr" defTabSz="1219170">
              <a:buClr>
                <a:srgbClr val="000000"/>
              </a:buClr>
            </a:pPr>
            <a:endParaRPr lang="en-US" sz="1867" kern="0" dirty="0">
              <a:solidFill>
                <a:prstClr val="black"/>
              </a:solidFill>
              <a:latin typeface="Arial"/>
              <a:sym typeface="Arial"/>
            </a:endParaRPr>
          </a:p>
        </p:txBody>
      </p:sp>
      <p:sp>
        <p:nvSpPr>
          <p:cNvPr id="6" name="Rectángulo 5"/>
          <p:cNvSpPr/>
          <p:nvPr/>
        </p:nvSpPr>
        <p:spPr>
          <a:xfrm>
            <a:off x="7750631" y="1828186"/>
            <a:ext cx="2032000" cy="4789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DO" sz="1867" b="1" kern="0" dirty="0">
                <a:solidFill>
                  <a:srgbClr val="373545"/>
                </a:solidFill>
                <a:latin typeface="Arial"/>
                <a:sym typeface="Arial"/>
              </a:rPr>
              <a:t>Comunicar</a:t>
            </a:r>
          </a:p>
        </p:txBody>
      </p:sp>
      <p:sp>
        <p:nvSpPr>
          <p:cNvPr id="7" name="Rectángulo 6"/>
          <p:cNvSpPr/>
          <p:nvPr/>
        </p:nvSpPr>
        <p:spPr>
          <a:xfrm>
            <a:off x="7765144" y="2595569"/>
            <a:ext cx="2032000" cy="67715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DO" sz="1867" b="1" kern="0" dirty="0">
                <a:solidFill>
                  <a:srgbClr val="373545"/>
                </a:solidFill>
                <a:latin typeface="Arial"/>
                <a:sym typeface="Arial"/>
              </a:rPr>
              <a:t>Representar y modelar</a:t>
            </a:r>
          </a:p>
        </p:txBody>
      </p:sp>
      <p:sp>
        <p:nvSpPr>
          <p:cNvPr id="8" name="Rectángulo 7"/>
          <p:cNvSpPr/>
          <p:nvPr/>
        </p:nvSpPr>
        <p:spPr>
          <a:xfrm>
            <a:off x="7765144" y="3670432"/>
            <a:ext cx="2032000" cy="6345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DO" sz="1867" b="1" kern="0" dirty="0">
                <a:solidFill>
                  <a:srgbClr val="373545"/>
                </a:solidFill>
                <a:latin typeface="Arial"/>
                <a:sym typeface="Arial"/>
              </a:rPr>
              <a:t>Razonar y argumentar</a:t>
            </a:r>
          </a:p>
        </p:txBody>
      </p:sp>
      <p:sp>
        <p:nvSpPr>
          <p:cNvPr id="9" name="Rectángulo 8"/>
          <p:cNvSpPr/>
          <p:nvPr/>
        </p:nvSpPr>
        <p:spPr>
          <a:xfrm>
            <a:off x="7750631" y="4464466"/>
            <a:ext cx="2032000" cy="6039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DO" sz="1867" b="1" kern="0" dirty="0">
                <a:solidFill>
                  <a:srgbClr val="373545"/>
                </a:solidFill>
                <a:latin typeface="Arial"/>
                <a:sym typeface="Arial"/>
              </a:rPr>
              <a:t>Resolución de problemas</a:t>
            </a:r>
          </a:p>
        </p:txBody>
      </p:sp>
      <p:sp>
        <p:nvSpPr>
          <p:cNvPr id="10" name="Rectángulo 9"/>
          <p:cNvSpPr/>
          <p:nvPr/>
        </p:nvSpPr>
        <p:spPr>
          <a:xfrm>
            <a:off x="7750631" y="5387407"/>
            <a:ext cx="2032000" cy="4789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DO" sz="1867" b="1" kern="0" dirty="0">
                <a:solidFill>
                  <a:srgbClr val="373545"/>
                </a:solidFill>
                <a:latin typeface="Arial"/>
                <a:sym typeface="Arial"/>
              </a:rPr>
              <a:t>Conectar</a:t>
            </a:r>
          </a:p>
        </p:txBody>
      </p:sp>
      <p:cxnSp>
        <p:nvCxnSpPr>
          <p:cNvPr id="12" name="Conector recto de flecha 11"/>
          <p:cNvCxnSpPr>
            <a:stCxn id="5" idx="3"/>
            <a:endCxn id="6" idx="1"/>
          </p:cNvCxnSpPr>
          <p:nvPr/>
        </p:nvCxnSpPr>
        <p:spPr>
          <a:xfrm flipV="1">
            <a:off x="5442858" y="2067673"/>
            <a:ext cx="2307773" cy="1920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a:stCxn id="5" idx="3"/>
            <a:endCxn id="7" idx="1"/>
          </p:cNvCxnSpPr>
          <p:nvPr/>
        </p:nvCxnSpPr>
        <p:spPr>
          <a:xfrm flipV="1">
            <a:off x="5442858" y="2934147"/>
            <a:ext cx="2322287" cy="1053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5" idx="3"/>
            <a:endCxn id="8" idx="1"/>
          </p:cNvCxnSpPr>
          <p:nvPr/>
        </p:nvCxnSpPr>
        <p:spPr>
          <a:xfrm>
            <a:off x="5442858" y="3987696"/>
            <a:ext cx="232228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a:stCxn id="5" idx="3"/>
            <a:endCxn id="9" idx="1"/>
          </p:cNvCxnSpPr>
          <p:nvPr/>
        </p:nvCxnSpPr>
        <p:spPr>
          <a:xfrm>
            <a:off x="5442858" y="3987696"/>
            <a:ext cx="2307773" cy="778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p:cNvCxnSpPr>
            <a:stCxn id="5" idx="3"/>
            <a:endCxn id="10" idx="1"/>
          </p:cNvCxnSpPr>
          <p:nvPr/>
        </p:nvCxnSpPr>
        <p:spPr>
          <a:xfrm>
            <a:off x="5442858" y="3987695"/>
            <a:ext cx="2307773" cy="16391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752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TotalTime>
  <Words>1900</Words>
  <Application>Microsoft Office PowerPoint</Application>
  <PresentationFormat>Panorámica</PresentationFormat>
  <Paragraphs>215</Paragraphs>
  <Slides>26</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26</vt:i4>
      </vt:variant>
    </vt:vector>
  </HeadingPairs>
  <TitlesOfParts>
    <vt:vector size="38" baseType="lpstr">
      <vt:lpstr>맑은 고딕</vt:lpstr>
      <vt:lpstr>Arial</vt:lpstr>
      <vt:lpstr>Berlin Sans FB Demi</vt:lpstr>
      <vt:lpstr>Calibri</vt:lpstr>
      <vt:lpstr>Calibri Light</vt:lpstr>
      <vt:lpstr>Esphimere</vt:lpstr>
      <vt:lpstr>Lato</vt:lpstr>
      <vt:lpstr>Lato Black</vt:lpstr>
      <vt:lpstr>Lato Light</vt:lpstr>
      <vt:lpstr>Times New Roman</vt:lpstr>
      <vt:lpstr>Wingdings</vt:lpstr>
      <vt:lpstr>Tema de Office</vt:lpstr>
      <vt:lpstr> EVALUACIÓN DIAGNÓSTICA NACIONAL DE  TERCER GRADO DE SECUNDARIA  PRUEBA DE MATEMÁTICA     Orientaciones a los centros educativos   </vt:lpstr>
      <vt:lpstr>CONTENIDO </vt:lpstr>
      <vt:lpstr>Propósito  </vt:lpstr>
      <vt:lpstr>INTRODUCCIÓN</vt:lpstr>
      <vt:lpstr>Estructura y características de las pruebas de 3er grado de Secundaria</vt:lpstr>
      <vt:lpstr>Presentación de PowerPoint</vt:lpstr>
      <vt:lpstr>EVALUACIONES ALINEADAS AL DESARROLLO DE COMPETENCIAS </vt:lpstr>
      <vt:lpstr>COMPETENCIAS DEL ÁREA DE MATEMÁTICA</vt:lpstr>
      <vt:lpstr>COMPETENCIAS ESPECÍFICAS DEL ÁREA DE MATEMÁTICA</vt:lpstr>
      <vt:lpstr>DISEÑO DE LA PRUEBA DIAGNÓSTICA DE 3RO SECUNDARIA </vt:lpstr>
      <vt:lpstr>EL DISEÑO DE LA PRUEBA DE TERCERO DE SECUNDARIA  SIGUIÓ LA METODOLOGÍA EL DISEÑO CENTRADO EN EVIDENCIAS</vt:lpstr>
      <vt:lpstr>MATRIZ  DE EVALUACIÓN O TABLA DE ESPECIFICACIONES</vt:lpstr>
      <vt:lpstr>DISEÑO DE LA PRUEBA MATEMÁTICA DE TERCERO DE SECUNDARIA </vt:lpstr>
      <vt:lpstr>Ejemplos de ítems (preguntas) de la prueba de Matemática</vt:lpstr>
      <vt:lpstr>LOS ÍTEMS CERRADOS</vt:lpstr>
      <vt:lpstr>Ejemplo 1.</vt:lpstr>
      <vt:lpstr>Presentación de PowerPoint</vt:lpstr>
      <vt:lpstr>Ejemplo 3.</vt:lpstr>
      <vt:lpstr>LOS ÍTEMS ABIERTOS</vt:lpstr>
      <vt:lpstr>Presentación de PowerPoint</vt:lpstr>
      <vt:lpstr>Rúbrica de corrección</vt:lpstr>
      <vt:lpstr>REPORTE DE RESULTADOS EN NIVELES DE DESEMPEÑO</vt:lpstr>
      <vt:lpstr>Niveles de desempeño en Matemática en 3er. Grado Secundaria</vt:lpstr>
      <vt:lpstr>Niveles de desempeño en Matemática 3ro de Secundaria y porcentaje logrado</vt:lpstr>
      <vt:lpstr>Para más información </vt:lpstr>
      <vt:lpstr>      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Orientaciones para los centros educativos</dc:title>
  <dc:creator>JEREMIAS WILLMORE METIVIER</dc:creator>
  <cp:lastModifiedBy>Ancell Scheker Mendoza</cp:lastModifiedBy>
  <cp:revision>96</cp:revision>
  <dcterms:created xsi:type="dcterms:W3CDTF">2020-09-03T00:43:34Z</dcterms:created>
  <dcterms:modified xsi:type="dcterms:W3CDTF">2022-04-20T20:11:55Z</dcterms:modified>
</cp:coreProperties>
</file>