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60" r:id="rId1"/>
  </p:sldMasterIdLst>
  <p:notesMasterIdLst>
    <p:notesMasterId r:id="rId24"/>
  </p:notesMasterIdLst>
  <p:sldIdLst>
    <p:sldId id="256" r:id="rId2"/>
    <p:sldId id="441" r:id="rId3"/>
    <p:sldId id="442" r:id="rId4"/>
    <p:sldId id="443" r:id="rId5"/>
    <p:sldId id="444" r:id="rId6"/>
    <p:sldId id="445" r:id="rId7"/>
    <p:sldId id="388" r:id="rId8"/>
    <p:sldId id="389" r:id="rId9"/>
    <p:sldId id="416" r:id="rId10"/>
    <p:sldId id="437" r:id="rId11"/>
    <p:sldId id="439" r:id="rId12"/>
    <p:sldId id="447" r:id="rId13"/>
    <p:sldId id="418" r:id="rId14"/>
    <p:sldId id="423" r:id="rId15"/>
    <p:sldId id="427" r:id="rId16"/>
    <p:sldId id="428" r:id="rId17"/>
    <p:sldId id="434" r:id="rId18"/>
    <p:sldId id="436" r:id="rId19"/>
    <p:sldId id="448" r:id="rId20"/>
    <p:sldId id="449" r:id="rId21"/>
    <p:sldId id="450" r:id="rId22"/>
    <p:sldId id="451" r:id="rId23"/>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 Manuel Rosario Alcantara" initials="VMR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AC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523B7-4836-4014-9CCD-B50551B5E9F7}" type="datetimeFigureOut">
              <a:rPr lang="es-DO" smtClean="0"/>
              <a:t>20/4/2022</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3D0AF-5752-44A8-9C9C-403FDE1E67C9}" type="slidenum">
              <a:rPr lang="es-DO" smtClean="0"/>
              <a:t>‹Nº›</a:t>
            </a:fld>
            <a:endParaRPr lang="es-DO"/>
          </a:p>
        </p:txBody>
      </p:sp>
    </p:spTree>
    <p:extLst>
      <p:ext uri="{BB962C8B-B14F-4D97-AF65-F5344CB8AC3E}">
        <p14:creationId xmlns:p14="http://schemas.microsoft.com/office/powerpoint/2010/main" val="152501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AF3A1-97F1-4B51-829B-71F8C3DBEF7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334D4A65-07EC-4BC5-AE47-7EDAECB3C9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2163A974-FD4F-4F62-A364-5FFFDF3C2FBC}"/>
              </a:ext>
            </a:extLst>
          </p:cNvPr>
          <p:cNvSpPr>
            <a:spLocks noGrp="1"/>
          </p:cNvSpPr>
          <p:nvPr>
            <p:ph type="dt" sz="half" idx="10"/>
          </p:nvPr>
        </p:nvSpPr>
        <p:spPr/>
        <p:txBody>
          <a:bodyPr/>
          <a:lstStyle/>
          <a:p>
            <a:fld id="{48A87A34-81AB-432B-8DAE-1953F412C126}" type="datetimeFigureOut">
              <a:rPr lang="en-US" smtClean="0"/>
              <a:t>4/20/2022</a:t>
            </a:fld>
            <a:endParaRPr lang="en-US" dirty="0"/>
          </a:p>
        </p:txBody>
      </p:sp>
      <p:sp>
        <p:nvSpPr>
          <p:cNvPr id="5" name="Marcador de pie de página 4">
            <a:extLst>
              <a:ext uri="{FF2B5EF4-FFF2-40B4-BE49-F238E27FC236}">
                <a16:creationId xmlns:a16="http://schemas.microsoft.com/office/drawing/2014/main" id="{2FC70C36-4433-484D-9072-E1AAEED07B3E}"/>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27074DBD-2021-46C4-B89D-D3D482FBAE2C}"/>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5417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B23682-04C0-4FAD-9379-0994A218E53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EBD06C5B-6A5F-41F6-988A-FE10EC229AC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6ACE070-6C21-4428-AD67-FE803A57AD11}"/>
              </a:ext>
            </a:extLst>
          </p:cNvPr>
          <p:cNvSpPr>
            <a:spLocks noGrp="1"/>
          </p:cNvSpPr>
          <p:nvPr>
            <p:ph type="dt" sz="half" idx="10"/>
          </p:nvPr>
        </p:nvSpPr>
        <p:spPr/>
        <p:txBody>
          <a:bodyPr/>
          <a:lstStyle/>
          <a:p>
            <a:fld id="{48A87A34-81AB-432B-8DAE-1953F412C126}" type="datetimeFigureOut">
              <a:rPr lang="en-US" smtClean="0"/>
              <a:t>4/20/2022</a:t>
            </a:fld>
            <a:endParaRPr lang="en-US" dirty="0"/>
          </a:p>
        </p:txBody>
      </p:sp>
      <p:sp>
        <p:nvSpPr>
          <p:cNvPr id="5" name="Marcador de pie de página 4">
            <a:extLst>
              <a:ext uri="{FF2B5EF4-FFF2-40B4-BE49-F238E27FC236}">
                <a16:creationId xmlns:a16="http://schemas.microsoft.com/office/drawing/2014/main" id="{FBB39897-66A8-444C-8043-CAAE3169FCC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C8ADDD9-159D-4FD2-AEB1-8AF3113D1AB8}"/>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8828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E058BD5-C5FF-4982-9559-1DA97DD2105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795E1226-B9C0-441A-9B79-963F04E3710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2BB10B96-7371-4872-BD97-81E8F19FB8BD}"/>
              </a:ext>
            </a:extLst>
          </p:cNvPr>
          <p:cNvSpPr>
            <a:spLocks noGrp="1"/>
          </p:cNvSpPr>
          <p:nvPr>
            <p:ph type="dt" sz="half" idx="10"/>
          </p:nvPr>
        </p:nvSpPr>
        <p:spPr/>
        <p:txBody>
          <a:bodyPr/>
          <a:lstStyle/>
          <a:p>
            <a:fld id="{48A87A34-81AB-432B-8DAE-1953F412C126}" type="datetimeFigureOut">
              <a:rPr lang="en-US" smtClean="0"/>
              <a:t>4/20/2022</a:t>
            </a:fld>
            <a:endParaRPr lang="en-US" dirty="0"/>
          </a:p>
        </p:txBody>
      </p:sp>
      <p:sp>
        <p:nvSpPr>
          <p:cNvPr id="5" name="Marcador de pie de página 4">
            <a:extLst>
              <a:ext uri="{FF2B5EF4-FFF2-40B4-BE49-F238E27FC236}">
                <a16:creationId xmlns:a16="http://schemas.microsoft.com/office/drawing/2014/main" id="{84C1891B-6E1C-40EF-A401-C94D7B3C4F9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03D6DA5-2719-4FDD-A145-073ACD3348B0}"/>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91638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3"/>
        <p:cNvGrpSpPr/>
        <p:nvPr/>
      </p:nvGrpSpPr>
      <p:grpSpPr>
        <a:xfrm>
          <a:off x="0" y="0"/>
          <a:ext cx="0" cy="0"/>
          <a:chOff x="0" y="0"/>
          <a:chExt cx="0" cy="0"/>
        </a:xfrm>
      </p:grpSpPr>
      <p:sp>
        <p:nvSpPr>
          <p:cNvPr id="38" name="Google Shape;38;p5"/>
          <p:cNvSpPr txBox="1">
            <a:spLocks noGrp="1"/>
          </p:cNvSpPr>
          <p:nvPr>
            <p:ph type="title"/>
          </p:nvPr>
        </p:nvSpPr>
        <p:spPr>
          <a:xfrm>
            <a:off x="983800" y="690033"/>
            <a:ext cx="8046000" cy="992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s-ES"/>
              <a:t>Haga clic para modificar el estilo de título del patrón</a:t>
            </a:r>
            <a:endParaRPr/>
          </a:p>
        </p:txBody>
      </p:sp>
      <p:sp>
        <p:nvSpPr>
          <p:cNvPr id="39" name="Google Shape;39;p5"/>
          <p:cNvSpPr txBox="1">
            <a:spLocks noGrp="1"/>
          </p:cNvSpPr>
          <p:nvPr>
            <p:ph type="body" idx="1"/>
          </p:nvPr>
        </p:nvSpPr>
        <p:spPr>
          <a:xfrm>
            <a:off x="983800" y="1967600"/>
            <a:ext cx="8046000" cy="4057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pPr lvl="0"/>
            <a:r>
              <a:rPr lang="es-ES"/>
              <a:t>Editar el estilo de texto del patrón</a:t>
            </a:r>
          </a:p>
        </p:txBody>
      </p:sp>
      <p:sp>
        <p:nvSpPr>
          <p:cNvPr id="40" name="Google Shape;40;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DO" smtClean="0"/>
              <a:pPr/>
              <a:t>‹Nº›</a:t>
            </a:fld>
            <a:endParaRPr lang="es-DO"/>
          </a:p>
        </p:txBody>
      </p:sp>
    </p:spTree>
    <p:extLst>
      <p:ext uri="{BB962C8B-B14F-4D97-AF65-F5344CB8AC3E}">
        <p14:creationId xmlns:p14="http://schemas.microsoft.com/office/powerpoint/2010/main" val="3192257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9" name="Google Shape;19;p3"/>
          <p:cNvSpPr txBox="1">
            <a:spLocks noGrp="1"/>
          </p:cNvSpPr>
          <p:nvPr>
            <p:ph type="ctrTitle"/>
          </p:nvPr>
        </p:nvSpPr>
        <p:spPr>
          <a:xfrm>
            <a:off x="1379067" y="2111133"/>
            <a:ext cx="8457200" cy="1546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s-ES"/>
              <a:t>Haga clic para modificar el estilo de título del patrón</a:t>
            </a:r>
            <a:endParaRPr/>
          </a:p>
        </p:txBody>
      </p:sp>
      <p:sp>
        <p:nvSpPr>
          <p:cNvPr id="20" name="Google Shape;20;p3"/>
          <p:cNvSpPr txBox="1">
            <a:spLocks noGrp="1"/>
          </p:cNvSpPr>
          <p:nvPr>
            <p:ph type="subTitle" idx="1"/>
          </p:nvPr>
        </p:nvSpPr>
        <p:spPr>
          <a:xfrm>
            <a:off x="1379067" y="3786736"/>
            <a:ext cx="8457200" cy="10464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400"/>
              <a:buNone/>
              <a:defRPr>
                <a:solidFill>
                  <a:schemeClr val="accent5"/>
                </a:solidFill>
              </a:defRPr>
            </a:lvl1pPr>
            <a:lvl2pPr lvl="1" rtl="0">
              <a:spcBef>
                <a:spcPts val="0"/>
              </a:spcBef>
              <a:spcAft>
                <a:spcPts val="0"/>
              </a:spcAft>
              <a:buClr>
                <a:schemeClr val="accent5"/>
              </a:buClr>
              <a:buSzPts val="3000"/>
              <a:buNone/>
              <a:defRPr sz="4000">
                <a:solidFill>
                  <a:schemeClr val="accent5"/>
                </a:solidFill>
              </a:defRPr>
            </a:lvl2pPr>
            <a:lvl3pPr lvl="2" rtl="0">
              <a:spcBef>
                <a:spcPts val="0"/>
              </a:spcBef>
              <a:spcAft>
                <a:spcPts val="0"/>
              </a:spcAft>
              <a:buClr>
                <a:schemeClr val="accent5"/>
              </a:buClr>
              <a:buSzPts val="3000"/>
              <a:buNone/>
              <a:defRPr sz="4000">
                <a:solidFill>
                  <a:schemeClr val="accent5"/>
                </a:solidFill>
              </a:defRPr>
            </a:lvl3pPr>
            <a:lvl4pPr lvl="3" rtl="0">
              <a:spcBef>
                <a:spcPts val="0"/>
              </a:spcBef>
              <a:spcAft>
                <a:spcPts val="0"/>
              </a:spcAft>
              <a:buClr>
                <a:schemeClr val="accent5"/>
              </a:buClr>
              <a:buSzPts val="3000"/>
              <a:buNone/>
              <a:defRPr sz="4000">
                <a:solidFill>
                  <a:schemeClr val="accent5"/>
                </a:solidFill>
              </a:defRPr>
            </a:lvl4pPr>
            <a:lvl5pPr lvl="4" rtl="0">
              <a:spcBef>
                <a:spcPts val="0"/>
              </a:spcBef>
              <a:spcAft>
                <a:spcPts val="0"/>
              </a:spcAft>
              <a:buClr>
                <a:schemeClr val="accent5"/>
              </a:buClr>
              <a:buSzPts val="3000"/>
              <a:buNone/>
              <a:defRPr sz="4000">
                <a:solidFill>
                  <a:schemeClr val="accent5"/>
                </a:solidFill>
              </a:defRPr>
            </a:lvl5pPr>
            <a:lvl6pPr lvl="5" rtl="0">
              <a:spcBef>
                <a:spcPts val="0"/>
              </a:spcBef>
              <a:spcAft>
                <a:spcPts val="0"/>
              </a:spcAft>
              <a:buClr>
                <a:schemeClr val="accent5"/>
              </a:buClr>
              <a:buSzPts val="3000"/>
              <a:buNone/>
              <a:defRPr sz="4000">
                <a:solidFill>
                  <a:schemeClr val="accent5"/>
                </a:solidFill>
              </a:defRPr>
            </a:lvl6pPr>
            <a:lvl7pPr lvl="6" rtl="0">
              <a:spcBef>
                <a:spcPts val="0"/>
              </a:spcBef>
              <a:spcAft>
                <a:spcPts val="0"/>
              </a:spcAft>
              <a:buClr>
                <a:schemeClr val="accent5"/>
              </a:buClr>
              <a:buSzPts val="3000"/>
              <a:buNone/>
              <a:defRPr sz="4000">
                <a:solidFill>
                  <a:schemeClr val="accent5"/>
                </a:solidFill>
              </a:defRPr>
            </a:lvl7pPr>
            <a:lvl8pPr lvl="7" rtl="0">
              <a:spcBef>
                <a:spcPts val="0"/>
              </a:spcBef>
              <a:spcAft>
                <a:spcPts val="0"/>
              </a:spcAft>
              <a:buClr>
                <a:schemeClr val="accent5"/>
              </a:buClr>
              <a:buSzPts val="3000"/>
              <a:buNone/>
              <a:defRPr sz="4000">
                <a:solidFill>
                  <a:schemeClr val="accent5"/>
                </a:solidFill>
              </a:defRPr>
            </a:lvl8pPr>
            <a:lvl9pPr lvl="8" rtl="0">
              <a:spcBef>
                <a:spcPts val="0"/>
              </a:spcBef>
              <a:spcAft>
                <a:spcPts val="0"/>
              </a:spcAft>
              <a:buClr>
                <a:schemeClr val="accent5"/>
              </a:buClr>
              <a:buSzPts val="3000"/>
              <a:buNone/>
              <a:defRPr sz="4000">
                <a:solidFill>
                  <a:schemeClr val="accent5"/>
                </a:solidFill>
              </a:defRPr>
            </a:lvl9pPr>
          </a:lstStyle>
          <a:p>
            <a:r>
              <a:rPr lang="es-ES"/>
              <a:t>Haga clic para editar el estilo de subtítulo del patrón</a:t>
            </a:r>
            <a:endParaRPr/>
          </a:p>
        </p:txBody>
      </p:sp>
    </p:spTree>
    <p:extLst>
      <p:ext uri="{BB962C8B-B14F-4D97-AF65-F5344CB8AC3E}">
        <p14:creationId xmlns:p14="http://schemas.microsoft.com/office/powerpoint/2010/main" val="105740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A47FC-E5A8-4AFB-AD13-9AD2AF0B968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5C43860-8DA1-4B1F-859F-561C2D7235C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5448B06D-AA57-4204-980B-66B945E36337}"/>
              </a:ext>
            </a:extLst>
          </p:cNvPr>
          <p:cNvSpPr>
            <a:spLocks noGrp="1"/>
          </p:cNvSpPr>
          <p:nvPr>
            <p:ph type="dt" sz="half" idx="10"/>
          </p:nvPr>
        </p:nvSpPr>
        <p:spPr/>
        <p:txBody>
          <a:bodyPr/>
          <a:lstStyle/>
          <a:p>
            <a:fld id="{48A87A34-81AB-432B-8DAE-1953F412C126}" type="datetimeFigureOut">
              <a:rPr lang="en-US" smtClean="0"/>
              <a:t>4/20/2022</a:t>
            </a:fld>
            <a:endParaRPr lang="en-US" dirty="0"/>
          </a:p>
        </p:txBody>
      </p:sp>
      <p:sp>
        <p:nvSpPr>
          <p:cNvPr id="5" name="Marcador de pie de página 4">
            <a:extLst>
              <a:ext uri="{FF2B5EF4-FFF2-40B4-BE49-F238E27FC236}">
                <a16:creationId xmlns:a16="http://schemas.microsoft.com/office/drawing/2014/main" id="{09E0B379-96FF-4ABE-BED2-DCBE1ADFFA2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62149B4-4E82-42BB-BA9D-3101EA8B8921}"/>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3262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72098-657A-4C57-91A3-6B1B569186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A769933A-DD10-4188-ABD9-CF19F6483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6CB7F7D-A0D9-4723-A577-2229E35ED697}"/>
              </a:ext>
            </a:extLst>
          </p:cNvPr>
          <p:cNvSpPr>
            <a:spLocks noGrp="1"/>
          </p:cNvSpPr>
          <p:nvPr>
            <p:ph type="dt" sz="half" idx="10"/>
          </p:nvPr>
        </p:nvSpPr>
        <p:spPr/>
        <p:txBody>
          <a:bodyPr/>
          <a:lstStyle/>
          <a:p>
            <a:fld id="{48A87A34-81AB-432B-8DAE-1953F412C126}" type="datetimeFigureOut">
              <a:rPr lang="en-US" smtClean="0"/>
              <a:t>4/20/2022</a:t>
            </a:fld>
            <a:endParaRPr lang="en-US" dirty="0"/>
          </a:p>
        </p:txBody>
      </p:sp>
      <p:sp>
        <p:nvSpPr>
          <p:cNvPr id="5" name="Marcador de pie de página 4">
            <a:extLst>
              <a:ext uri="{FF2B5EF4-FFF2-40B4-BE49-F238E27FC236}">
                <a16:creationId xmlns:a16="http://schemas.microsoft.com/office/drawing/2014/main" id="{3E57875D-AEC7-4070-A70C-C0FCFA14F0D7}"/>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5E928F16-56FD-4360-85EB-5E88F649498A}"/>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63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DC8AD-498B-4CCD-B6A6-0BF471748463}"/>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DA0E65A7-20FE-4D36-AF3D-43281DCB111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009335BE-235F-46DF-8D12-581AC52ABCA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5DABD646-010E-4DAD-956A-65C1FA00170C}"/>
              </a:ext>
            </a:extLst>
          </p:cNvPr>
          <p:cNvSpPr>
            <a:spLocks noGrp="1"/>
          </p:cNvSpPr>
          <p:nvPr>
            <p:ph type="dt" sz="half" idx="10"/>
          </p:nvPr>
        </p:nvSpPr>
        <p:spPr/>
        <p:txBody>
          <a:bodyPr/>
          <a:lstStyle/>
          <a:p>
            <a:fld id="{48A87A34-81AB-432B-8DAE-1953F412C126}" type="datetimeFigureOut">
              <a:rPr lang="en-US" smtClean="0"/>
              <a:t>4/20/2022</a:t>
            </a:fld>
            <a:endParaRPr lang="en-US" dirty="0"/>
          </a:p>
        </p:txBody>
      </p:sp>
      <p:sp>
        <p:nvSpPr>
          <p:cNvPr id="6" name="Marcador de pie de página 5">
            <a:extLst>
              <a:ext uri="{FF2B5EF4-FFF2-40B4-BE49-F238E27FC236}">
                <a16:creationId xmlns:a16="http://schemas.microsoft.com/office/drawing/2014/main" id="{E4AE9A82-BF9C-4FE8-AFA2-2C924D02C547}"/>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74EC006C-660B-4021-8A70-D02BF104CB65}"/>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7687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8B1E3-1602-49F9-BA5D-1C7CFF1BC79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BB1404E-90A8-4A67-A9EC-5D29FFD3E1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EA8DDAA-3E94-442D-9E2D-6A093F81CD9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82CEB38B-1D9E-4456-8141-2948FA7B11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212A8DF-9914-4F5A-8B4C-AFD0F71A9A1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0D5E2346-18D7-4500-B90C-FAD28C8FD025}"/>
              </a:ext>
            </a:extLst>
          </p:cNvPr>
          <p:cNvSpPr>
            <a:spLocks noGrp="1"/>
          </p:cNvSpPr>
          <p:nvPr>
            <p:ph type="dt" sz="half" idx="10"/>
          </p:nvPr>
        </p:nvSpPr>
        <p:spPr/>
        <p:txBody>
          <a:bodyPr/>
          <a:lstStyle/>
          <a:p>
            <a:fld id="{48A87A34-81AB-432B-8DAE-1953F412C126}" type="datetimeFigureOut">
              <a:rPr lang="en-US" smtClean="0"/>
              <a:t>4/20/2022</a:t>
            </a:fld>
            <a:endParaRPr lang="en-US" dirty="0"/>
          </a:p>
        </p:txBody>
      </p:sp>
      <p:sp>
        <p:nvSpPr>
          <p:cNvPr id="8" name="Marcador de pie de página 7">
            <a:extLst>
              <a:ext uri="{FF2B5EF4-FFF2-40B4-BE49-F238E27FC236}">
                <a16:creationId xmlns:a16="http://schemas.microsoft.com/office/drawing/2014/main" id="{1F79F5E8-7A28-4548-BF99-9FA11EFFDFDB}"/>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7C8B0CF1-27F0-43A9-9455-02BBB0475BB3}"/>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026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548DF6-9356-4052-A445-E1121F3859AA}"/>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459D0CE7-0018-4247-A9C3-99CEE4E28151}"/>
              </a:ext>
            </a:extLst>
          </p:cNvPr>
          <p:cNvSpPr>
            <a:spLocks noGrp="1"/>
          </p:cNvSpPr>
          <p:nvPr>
            <p:ph type="dt" sz="half" idx="10"/>
          </p:nvPr>
        </p:nvSpPr>
        <p:spPr/>
        <p:txBody>
          <a:bodyPr/>
          <a:lstStyle/>
          <a:p>
            <a:fld id="{48A87A34-81AB-432B-8DAE-1953F412C126}" type="datetimeFigureOut">
              <a:rPr lang="en-US" smtClean="0"/>
              <a:t>4/20/2022</a:t>
            </a:fld>
            <a:endParaRPr lang="en-US" dirty="0"/>
          </a:p>
        </p:txBody>
      </p:sp>
      <p:sp>
        <p:nvSpPr>
          <p:cNvPr id="4" name="Marcador de pie de página 3">
            <a:extLst>
              <a:ext uri="{FF2B5EF4-FFF2-40B4-BE49-F238E27FC236}">
                <a16:creationId xmlns:a16="http://schemas.microsoft.com/office/drawing/2014/main" id="{96B51E55-65D3-4C73-BA93-59C6B8C880D7}"/>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7219BDFB-F099-4C9E-87A4-3078D0FE8054}"/>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9367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3FD286-E306-4578-B869-F519196279B5}"/>
              </a:ext>
            </a:extLst>
          </p:cNvPr>
          <p:cNvSpPr>
            <a:spLocks noGrp="1"/>
          </p:cNvSpPr>
          <p:nvPr>
            <p:ph type="dt" sz="half" idx="10"/>
          </p:nvPr>
        </p:nvSpPr>
        <p:spPr/>
        <p:txBody>
          <a:bodyPr/>
          <a:lstStyle/>
          <a:p>
            <a:fld id="{48A87A34-81AB-432B-8DAE-1953F412C126}" type="datetimeFigureOut">
              <a:rPr lang="en-US" smtClean="0"/>
              <a:t>4/20/2022</a:t>
            </a:fld>
            <a:endParaRPr lang="en-US" dirty="0"/>
          </a:p>
        </p:txBody>
      </p:sp>
      <p:sp>
        <p:nvSpPr>
          <p:cNvPr id="3" name="Marcador de pie de página 2">
            <a:extLst>
              <a:ext uri="{FF2B5EF4-FFF2-40B4-BE49-F238E27FC236}">
                <a16:creationId xmlns:a16="http://schemas.microsoft.com/office/drawing/2014/main" id="{C38F8DBF-8C60-4E03-A0C7-E045B578F1AA}"/>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F241080A-AE8D-4486-8029-C9FB7F8AF856}"/>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4877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25822-48B7-460E-A4E2-0ABB80F45A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72C6EA1C-2E2E-40A0-8151-CB7A114847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B3487653-328C-49D9-BE24-EF5D2F469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A362D56-BD97-4B17-9F3F-3B4D4849213A}"/>
              </a:ext>
            </a:extLst>
          </p:cNvPr>
          <p:cNvSpPr>
            <a:spLocks noGrp="1"/>
          </p:cNvSpPr>
          <p:nvPr>
            <p:ph type="dt" sz="half" idx="10"/>
          </p:nvPr>
        </p:nvSpPr>
        <p:spPr/>
        <p:txBody>
          <a:bodyPr/>
          <a:lstStyle/>
          <a:p>
            <a:fld id="{48A87A34-81AB-432B-8DAE-1953F412C126}" type="datetimeFigureOut">
              <a:rPr lang="en-US" smtClean="0"/>
              <a:t>4/20/2022</a:t>
            </a:fld>
            <a:endParaRPr lang="en-US" dirty="0"/>
          </a:p>
        </p:txBody>
      </p:sp>
      <p:sp>
        <p:nvSpPr>
          <p:cNvPr id="6" name="Marcador de pie de página 5">
            <a:extLst>
              <a:ext uri="{FF2B5EF4-FFF2-40B4-BE49-F238E27FC236}">
                <a16:creationId xmlns:a16="http://schemas.microsoft.com/office/drawing/2014/main" id="{FB4E9831-922A-4544-B13D-4A517836D8E8}"/>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FB41BCAD-5E2F-4FD8-83FC-1C69762DBD3C}"/>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8360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80AF8-B7BA-4868-B8BB-1A61B090D5F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77CB868D-1292-4778-88D7-020EADF3C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839FFC58-05D6-479F-A607-AD55AA1A9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73E9840-91B6-44F7-B6DD-E06E8F43AE12}"/>
              </a:ext>
            </a:extLst>
          </p:cNvPr>
          <p:cNvSpPr>
            <a:spLocks noGrp="1"/>
          </p:cNvSpPr>
          <p:nvPr>
            <p:ph type="dt" sz="half" idx="10"/>
          </p:nvPr>
        </p:nvSpPr>
        <p:spPr/>
        <p:txBody>
          <a:bodyPr/>
          <a:lstStyle/>
          <a:p>
            <a:fld id="{48A87A34-81AB-432B-8DAE-1953F412C126}" type="datetimeFigureOut">
              <a:rPr lang="en-US" smtClean="0"/>
              <a:pPr/>
              <a:t>4/20/2022</a:t>
            </a:fld>
            <a:endParaRPr lang="en-US" dirty="0"/>
          </a:p>
        </p:txBody>
      </p:sp>
      <p:sp>
        <p:nvSpPr>
          <p:cNvPr id="6" name="Marcador de pie de página 5">
            <a:extLst>
              <a:ext uri="{FF2B5EF4-FFF2-40B4-BE49-F238E27FC236}">
                <a16:creationId xmlns:a16="http://schemas.microsoft.com/office/drawing/2014/main" id="{82D1797F-8364-466D-B5CE-F5D860BDA147}"/>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FE417077-569E-4913-9D7E-50F3F867CB96}"/>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5979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F192981-7C93-4361-83F0-74DF084FF6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DD8F2513-9DCA-4CE6-9195-32090F6C2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829275F-D3AD-4BF6-B224-D8E4356C70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4/20/2022</a:t>
            </a:fld>
            <a:endParaRPr lang="en-US" dirty="0"/>
          </a:p>
        </p:txBody>
      </p:sp>
      <p:sp>
        <p:nvSpPr>
          <p:cNvPr id="5" name="Marcador de pie de página 4">
            <a:extLst>
              <a:ext uri="{FF2B5EF4-FFF2-40B4-BE49-F238E27FC236}">
                <a16:creationId xmlns:a16="http://schemas.microsoft.com/office/drawing/2014/main" id="{0E8851FE-46BC-4526-8D97-126412514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3D21C188-843D-45E5-9273-FBEC1632E1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73995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ministeriodeeducacion.gob.do/sobre-nosotros/&#225;reas-institucionales/direcci&#243;n-de-evaluaci&#243;n-de-la-calidad"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54100" y="2575034"/>
            <a:ext cx="10369274" cy="4067503"/>
          </a:xfrm>
          <a:solidFill>
            <a:schemeClr val="bg1"/>
          </a:solidFill>
        </p:spPr>
        <p:txBody>
          <a:bodyPr>
            <a:normAutofit fontScale="90000"/>
          </a:bodyPr>
          <a:lstStyle/>
          <a:p>
            <a:pPr>
              <a:lnSpc>
                <a:spcPct val="107000"/>
              </a:lnSpc>
              <a:spcAft>
                <a:spcPts val="800"/>
              </a:spcAft>
            </a:pPr>
            <a:r>
              <a:rPr lang="es-DO" sz="2200" dirty="0"/>
              <a:t/>
            </a:r>
            <a:br>
              <a:rPr lang="es-DO" sz="2200" dirty="0"/>
            </a:br>
            <a:r>
              <a:rPr lang="es-DO" sz="2200" dirty="0"/>
              <a:t/>
            </a:r>
            <a:br>
              <a:rPr lang="es-DO" sz="2200" dirty="0"/>
            </a:br>
            <a:r>
              <a:rPr lang="es-DO" sz="2200" dirty="0"/>
              <a:t/>
            </a:r>
            <a:br>
              <a:rPr lang="es-DO" sz="2200" dirty="0"/>
            </a:br>
            <a:r>
              <a:rPr lang="es-DO" sz="2200" dirty="0"/>
              <a:t/>
            </a:r>
            <a:br>
              <a:rPr lang="es-DO" sz="2200" dirty="0"/>
            </a:br>
            <a:r>
              <a:rPr lang="es-DO" sz="2200" dirty="0"/>
              <a:t/>
            </a:r>
            <a:br>
              <a:rPr lang="es-DO" sz="2200" dirty="0"/>
            </a:br>
            <a:r>
              <a:rPr lang="es-DO" sz="2200" dirty="0"/>
              <a:t/>
            </a:r>
            <a:br>
              <a:rPr lang="es-DO" sz="2200" dirty="0"/>
            </a:br>
            <a:r>
              <a:rPr lang="es-DO" sz="2200" dirty="0"/>
              <a:t/>
            </a:r>
            <a:br>
              <a:rPr lang="es-DO" sz="2200" dirty="0"/>
            </a:br>
            <a:r>
              <a:rPr lang="es-DO" sz="2200" dirty="0"/>
              <a:t/>
            </a:r>
            <a:br>
              <a:rPr lang="es-DO" sz="2200" dirty="0"/>
            </a:br>
            <a:r>
              <a:rPr lang="es-DO" sz="2200" dirty="0"/>
              <a:t/>
            </a:r>
            <a:br>
              <a:rPr lang="es-DO" sz="2200" dirty="0"/>
            </a:br>
            <a:r>
              <a:rPr lang="es-DO" sz="2200" dirty="0"/>
              <a:t/>
            </a:r>
            <a:br>
              <a:rPr lang="es-DO" sz="2200" dirty="0"/>
            </a:br>
            <a:r>
              <a:rPr lang="es-DO" sz="2200" dirty="0"/>
              <a:t/>
            </a:r>
            <a:br>
              <a:rPr lang="es-DO" sz="2200" dirty="0"/>
            </a:br>
            <a:r>
              <a:rPr lang="es-DO" sz="2200" dirty="0"/>
              <a:t/>
            </a:r>
            <a:br>
              <a:rPr lang="es-DO" sz="2200" dirty="0"/>
            </a:br>
            <a:r>
              <a:rPr lang="es-DO" sz="2200" dirty="0">
                <a:solidFill>
                  <a:srgbClr val="002060"/>
                </a:solidFill>
              </a:rPr>
              <a:t/>
            </a:r>
            <a:br>
              <a:rPr lang="es-DO" sz="2200" dirty="0">
                <a:solidFill>
                  <a:srgbClr val="002060"/>
                </a:solidFill>
              </a:rPr>
            </a:br>
            <a:r>
              <a:rPr lang="es-DO" sz="2200" dirty="0">
                <a:solidFill>
                  <a:srgbClr val="002060"/>
                </a:solidFill>
              </a:rPr>
              <a:t/>
            </a:r>
            <a:br>
              <a:rPr lang="es-DO" sz="2200" dirty="0">
                <a:solidFill>
                  <a:srgbClr val="002060"/>
                </a:solidFill>
              </a:rPr>
            </a:br>
            <a:r>
              <a:rPr lang="es-DO" sz="2200" dirty="0">
                <a:solidFill>
                  <a:srgbClr val="002060"/>
                </a:solidFill>
              </a:rPr>
              <a:t/>
            </a:r>
            <a:br>
              <a:rPr lang="es-DO" sz="2200" dirty="0">
                <a:solidFill>
                  <a:srgbClr val="002060"/>
                </a:solidFill>
              </a:rPr>
            </a:br>
            <a:r>
              <a:rPr lang="es-DO" sz="3100" b="1" dirty="0"/>
              <a:t>EVALUACIÓN DIAGNÓSTICA  NACIONAL DE </a:t>
            </a:r>
            <a:r>
              <a:rPr lang="es-DO" sz="3100" b="1" dirty="0">
                <a:latin typeface="Calibri" panose="020F0502020204030204" pitchFamily="34" charset="0"/>
                <a:ea typeface="Calibri" panose="020F0502020204030204" pitchFamily="34" charset="0"/>
                <a:cs typeface="Times New Roman" panose="02020603050405020304" pitchFamily="18" charset="0"/>
              </a:rPr>
              <a:t>TERCER</a:t>
            </a:r>
            <a:r>
              <a:rPr lang="es-DO" sz="3100" b="1" baseline="30000" dirty="0">
                <a:latin typeface="Calibri" panose="020F0502020204030204" pitchFamily="34" charset="0"/>
                <a:ea typeface="Calibri" panose="020F0502020204030204" pitchFamily="34" charset="0"/>
                <a:cs typeface="Times New Roman" panose="02020603050405020304" pitchFamily="18" charset="0"/>
              </a:rPr>
              <a:t> </a:t>
            </a:r>
            <a:r>
              <a:rPr lang="es-DO" sz="3100" b="1" dirty="0"/>
              <a:t>GRADO </a:t>
            </a:r>
            <a:br>
              <a:rPr lang="es-DO" sz="3100" b="1" dirty="0"/>
            </a:br>
            <a:r>
              <a:rPr lang="es-DO" sz="3100" b="1" dirty="0"/>
              <a:t>DE SECUNDARIA</a:t>
            </a:r>
            <a:br>
              <a:rPr lang="es-DO" sz="3100" b="1" dirty="0"/>
            </a:br>
            <a:r>
              <a:rPr lang="es-DO" sz="3100" b="1" dirty="0"/>
              <a:t> </a:t>
            </a:r>
            <a:r>
              <a:rPr lang="es-DO" sz="2700" b="1" dirty="0"/>
              <a:t>CIENCIAS DE LA NATURALEZA</a:t>
            </a:r>
            <a:r>
              <a:rPr lang="es-DO" sz="2200" b="1" dirty="0"/>
              <a:t/>
            </a:r>
            <a:br>
              <a:rPr lang="es-DO" sz="2200" b="1" dirty="0"/>
            </a:br>
            <a:r>
              <a:rPr lang="es-DO" sz="2200" b="1" dirty="0"/>
              <a:t/>
            </a:r>
            <a:br>
              <a:rPr lang="es-DO" sz="2200" b="1" dirty="0"/>
            </a:br>
            <a:r>
              <a:rPr lang="es-DO" sz="2200" b="1" dirty="0"/>
              <a:t>ORIENTACIONES PARA LOS CENTROS EDUCATIVOS</a:t>
            </a:r>
            <a:br>
              <a:rPr lang="es-DO" sz="2200" b="1" dirty="0"/>
            </a:br>
            <a:r>
              <a:rPr lang="es-DO" sz="2200" b="1" dirty="0"/>
              <a:t/>
            </a:r>
            <a:br>
              <a:rPr lang="es-DO" sz="2200" b="1" dirty="0"/>
            </a:br>
            <a:r>
              <a:rPr lang="es-DO" sz="2000" b="1" dirty="0">
                <a:solidFill>
                  <a:srgbClr val="002060"/>
                </a:solidFill>
              </a:rPr>
              <a:t>Ana F. Santana</a:t>
            </a:r>
            <a:br>
              <a:rPr lang="es-DO" sz="2000" b="1" dirty="0">
                <a:solidFill>
                  <a:srgbClr val="002060"/>
                </a:solidFill>
              </a:rPr>
            </a:br>
            <a:r>
              <a:rPr lang="es-DO" sz="2000" b="1" dirty="0">
                <a:solidFill>
                  <a:srgbClr val="002060"/>
                </a:solidFill>
              </a:rPr>
              <a:t>Danerys García</a:t>
            </a:r>
            <a:br>
              <a:rPr lang="es-DO" sz="2000" b="1" dirty="0">
                <a:solidFill>
                  <a:srgbClr val="002060"/>
                </a:solidFill>
              </a:rPr>
            </a:br>
            <a:r>
              <a:rPr lang="es-DO" sz="2000" b="1" dirty="0">
                <a:solidFill>
                  <a:srgbClr val="002060"/>
                </a:solidFill>
              </a:rPr>
              <a:t>Rafael Quezada</a:t>
            </a:r>
            <a:br>
              <a:rPr lang="es-DO" sz="2000" b="1" dirty="0">
                <a:solidFill>
                  <a:srgbClr val="002060"/>
                </a:solidFill>
              </a:rPr>
            </a:br>
            <a:r>
              <a:rPr lang="es-DO" sz="2000" b="1" dirty="0">
                <a:solidFill>
                  <a:srgbClr val="002060"/>
                </a:solidFill>
              </a:rPr>
              <a:t>Marci Rodríguez</a:t>
            </a:r>
            <a:br>
              <a:rPr lang="es-DO" sz="2000" b="1" dirty="0">
                <a:solidFill>
                  <a:srgbClr val="002060"/>
                </a:solidFill>
              </a:rPr>
            </a:br>
            <a:endParaRPr lang="es-DO" sz="1800" b="1" dirty="0"/>
          </a:p>
        </p:txBody>
      </p:sp>
      <p:sp>
        <p:nvSpPr>
          <p:cNvPr id="7" name="AutoShape 4" descr="Resultado de imagen para matematica"/>
          <p:cNvSpPr>
            <a:spLocks noChangeAspect="1" noChangeArrowheads="1"/>
          </p:cNvSpPr>
          <p:nvPr/>
        </p:nvSpPr>
        <p:spPr bwMode="auto">
          <a:xfrm>
            <a:off x="-31751" y="-136526"/>
            <a:ext cx="2634273" cy="26342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pic>
        <p:nvPicPr>
          <p:cNvPr id="9" name="Imagen 8" descr="C:\Users\yanile.valenzuela\Pictures\Logo 3.png"/>
          <p:cNvPicPr/>
          <p:nvPr/>
        </p:nvPicPr>
        <p:blipFill rotWithShape="1">
          <a:blip r:embed="rId2">
            <a:extLst>
              <a:ext uri="{28A0092B-C50C-407E-A947-70E740481C1C}">
                <a14:useLocalDpi xmlns:a14="http://schemas.microsoft.com/office/drawing/2010/main" val="0"/>
              </a:ext>
            </a:extLst>
          </a:blip>
          <a:srcRect l="22581" t="7865" r="40019" b="63044"/>
          <a:stretch/>
        </p:blipFill>
        <p:spPr bwMode="auto">
          <a:xfrm>
            <a:off x="3654767" y="328386"/>
            <a:ext cx="4596867" cy="20843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3416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9DBFB-523D-4714-8B69-1F49131C613C}"/>
              </a:ext>
            </a:extLst>
          </p:cNvPr>
          <p:cNvSpPr>
            <a:spLocks noGrp="1"/>
          </p:cNvSpPr>
          <p:nvPr>
            <p:ph type="title"/>
          </p:nvPr>
        </p:nvSpPr>
        <p:spPr>
          <a:xfrm>
            <a:off x="0" y="313634"/>
            <a:ext cx="11353800" cy="734805"/>
          </a:xfrm>
        </p:spPr>
        <p:txBody>
          <a:bodyPr>
            <a:normAutofit fontScale="90000"/>
          </a:bodyPr>
          <a:lstStyle/>
          <a:p>
            <a:r>
              <a:rPr lang="es-DO" sz="3200" b="1" dirty="0"/>
              <a:t>Tabla de especificaciones Prueba Diagnóstica Ciencias tercero de Secundaria</a:t>
            </a:r>
          </a:p>
        </p:txBody>
      </p:sp>
      <p:graphicFrame>
        <p:nvGraphicFramePr>
          <p:cNvPr id="10" name="Marcador de contenido 9">
            <a:extLst>
              <a:ext uri="{FF2B5EF4-FFF2-40B4-BE49-F238E27FC236}">
                <a16:creationId xmlns:a16="http://schemas.microsoft.com/office/drawing/2014/main" id="{34C43CAE-A9F4-44C9-B297-448DCFB901C9}"/>
              </a:ext>
            </a:extLst>
          </p:cNvPr>
          <p:cNvGraphicFramePr>
            <a:graphicFrameLocks noGrp="1"/>
          </p:cNvGraphicFramePr>
          <p:nvPr>
            <p:ph idx="1"/>
            <p:extLst>
              <p:ext uri="{D42A27DB-BD31-4B8C-83A1-F6EECF244321}">
                <p14:modId xmlns:p14="http://schemas.microsoft.com/office/powerpoint/2010/main" val="3564203638"/>
              </p:ext>
            </p:extLst>
          </p:nvPr>
        </p:nvGraphicFramePr>
        <p:xfrm>
          <a:off x="-1" y="1048439"/>
          <a:ext cx="12192001" cy="5852160"/>
        </p:xfrm>
        <a:graphic>
          <a:graphicData uri="http://schemas.openxmlformats.org/drawingml/2006/table">
            <a:tbl>
              <a:tblPr firstRow="1" firstCol="1" bandRow="1">
                <a:tableStyleId>{5C22544A-7EE6-4342-B048-85BDC9FD1C3A}</a:tableStyleId>
              </a:tblPr>
              <a:tblGrid>
                <a:gridCol w="3058994">
                  <a:extLst>
                    <a:ext uri="{9D8B030D-6E8A-4147-A177-3AD203B41FA5}">
                      <a16:colId xmlns:a16="http://schemas.microsoft.com/office/drawing/2014/main" val="3992435934"/>
                    </a:ext>
                  </a:extLst>
                </a:gridCol>
                <a:gridCol w="3058994">
                  <a:extLst>
                    <a:ext uri="{9D8B030D-6E8A-4147-A177-3AD203B41FA5}">
                      <a16:colId xmlns:a16="http://schemas.microsoft.com/office/drawing/2014/main" val="1215777904"/>
                    </a:ext>
                  </a:extLst>
                </a:gridCol>
                <a:gridCol w="1549105">
                  <a:extLst>
                    <a:ext uri="{9D8B030D-6E8A-4147-A177-3AD203B41FA5}">
                      <a16:colId xmlns:a16="http://schemas.microsoft.com/office/drawing/2014/main" val="687951508"/>
                    </a:ext>
                  </a:extLst>
                </a:gridCol>
                <a:gridCol w="4524908">
                  <a:extLst>
                    <a:ext uri="{9D8B030D-6E8A-4147-A177-3AD203B41FA5}">
                      <a16:colId xmlns:a16="http://schemas.microsoft.com/office/drawing/2014/main" val="2735989727"/>
                    </a:ext>
                  </a:extLst>
                </a:gridCol>
              </a:tblGrid>
              <a:tr h="326521">
                <a:tc>
                  <a:txBody>
                    <a:bodyPr/>
                    <a:lstStyle/>
                    <a:p>
                      <a:pPr algn="just">
                        <a:spcAft>
                          <a:spcPts val="0"/>
                        </a:spcAft>
                      </a:pPr>
                      <a:r>
                        <a:rPr lang="es-ES" sz="1600" dirty="0">
                          <a:effectLst/>
                        </a:rPr>
                        <a:t> </a:t>
                      </a:r>
                      <a:endParaRPr lang="es-DO" sz="1600" dirty="0">
                        <a:effectLst/>
                      </a:endParaRPr>
                    </a:p>
                    <a:p>
                      <a:pPr algn="just">
                        <a:spcAft>
                          <a:spcPts val="0"/>
                        </a:spcAft>
                      </a:pPr>
                      <a:r>
                        <a:rPr lang="es-ES" sz="1600" dirty="0">
                          <a:effectLst/>
                        </a:rPr>
                        <a:t>Competencia</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tc>
                <a:tc>
                  <a:txBody>
                    <a:bodyPr/>
                    <a:lstStyle/>
                    <a:p>
                      <a:pPr algn="ctr">
                        <a:spcAft>
                          <a:spcPts val="0"/>
                        </a:spcAft>
                      </a:pPr>
                      <a:r>
                        <a:rPr lang="es-ES" sz="1600" dirty="0">
                          <a:effectLst/>
                        </a:rPr>
                        <a:t>Afirmación</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a:txBody>
                    <a:bodyPr/>
                    <a:lstStyle/>
                    <a:p>
                      <a:pPr algn="ctr">
                        <a:spcAft>
                          <a:spcPts val="0"/>
                        </a:spcAft>
                      </a:pPr>
                      <a:r>
                        <a:rPr lang="es-ES" sz="1600" dirty="0">
                          <a:effectLst/>
                        </a:rPr>
                        <a:t>Porcentaje por afirmación </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a:txBody>
                    <a:bodyPr/>
                    <a:lstStyle/>
                    <a:p>
                      <a:pPr algn="ctr">
                        <a:spcAft>
                          <a:spcPts val="0"/>
                        </a:spcAft>
                      </a:pPr>
                      <a:r>
                        <a:rPr lang="es-ES" sz="1600" dirty="0">
                          <a:effectLst/>
                        </a:rPr>
                        <a:t>Evidencia</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1104763747"/>
                  </a:ext>
                </a:extLst>
              </a:tr>
              <a:tr h="309395">
                <a:tc rowSpan="9">
                  <a:txBody>
                    <a:bodyPr/>
                    <a:lstStyle/>
                    <a:p>
                      <a:pPr>
                        <a:spcAft>
                          <a:spcPts val="0"/>
                        </a:spcAft>
                      </a:pPr>
                      <a:r>
                        <a:rPr lang="es-ES" sz="1600" dirty="0">
                          <a:effectLst/>
                        </a:rPr>
                        <a:t> </a:t>
                      </a:r>
                      <a:endParaRPr lang="es-DO" sz="1600" dirty="0">
                        <a:effectLst/>
                      </a:endParaRPr>
                    </a:p>
                    <a:p>
                      <a:pPr>
                        <a:spcAft>
                          <a:spcPts val="0"/>
                        </a:spcAft>
                      </a:pPr>
                      <a:r>
                        <a:rPr lang="es-ES" sz="1600" dirty="0">
                          <a:effectLst/>
                        </a:rPr>
                        <a:t>Ofrece explicaciones científicas a problemas y fenómenos naturales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tc>
                <a:tc rowSpan="3">
                  <a:txBody>
                    <a:bodyPr/>
                    <a:lstStyle/>
                    <a:p>
                      <a:pPr>
                        <a:spcAft>
                          <a:spcPts val="0"/>
                        </a:spcAft>
                      </a:pPr>
                      <a:r>
                        <a:rPr lang="es-ES" sz="1600" dirty="0">
                          <a:effectLst/>
                        </a:rPr>
                        <a:t>1.1. Comprende distintos conceptos, teorías y modelos propios de las ciencias de la naturaleza en una situación problema o en un fenómeno natural.</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rowSpan="3">
                  <a:txBody>
                    <a:bodyPr/>
                    <a:lstStyle/>
                    <a:p>
                      <a:pPr algn="ctr">
                        <a:spcAft>
                          <a:spcPts val="0"/>
                        </a:spcAft>
                      </a:pPr>
                      <a:r>
                        <a:rPr lang="es-ES" sz="1600" dirty="0">
                          <a:effectLst/>
                        </a:rPr>
                        <a:t>9%</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a:txBody>
                    <a:bodyPr/>
                    <a:lstStyle/>
                    <a:p>
                      <a:pPr>
                        <a:spcAft>
                          <a:spcPts val="0"/>
                        </a:spcAft>
                      </a:pPr>
                      <a:r>
                        <a:rPr lang="es-ES" sz="1600" dirty="0">
                          <a:effectLst/>
                        </a:rPr>
                        <a:t>1.1.1. Identifica algunos procesos biológicos, físicos, químicos o geológicos que ocurren en el planeta Tierra.</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1494312770"/>
                  </a:ext>
                </a:extLst>
              </a:tr>
              <a:tr h="309395">
                <a:tc vMerge="1">
                  <a:txBody>
                    <a:bodyPr/>
                    <a:lstStyle/>
                    <a:p>
                      <a:endParaRPr lang="es-DO"/>
                    </a:p>
                  </a:txBody>
                  <a:tcPr/>
                </a:tc>
                <a:tc vMerge="1">
                  <a:txBody>
                    <a:bodyPr/>
                    <a:lstStyle/>
                    <a:p>
                      <a:endParaRPr lang="es-DO"/>
                    </a:p>
                  </a:txBody>
                  <a:tcPr/>
                </a:tc>
                <a:tc vMerge="1">
                  <a:txBody>
                    <a:bodyPr/>
                    <a:lstStyle/>
                    <a:p>
                      <a:endParaRPr lang="es-DO"/>
                    </a:p>
                  </a:txBody>
                  <a:tcPr/>
                </a:tc>
                <a:tc>
                  <a:txBody>
                    <a:bodyPr/>
                    <a:lstStyle/>
                    <a:p>
                      <a:pPr>
                        <a:spcAft>
                          <a:spcPts val="0"/>
                        </a:spcAft>
                      </a:pPr>
                      <a:r>
                        <a:rPr lang="es-ES" sz="1600">
                          <a:effectLst/>
                        </a:rPr>
                        <a:t>1.1.2. Reconoce algunas características de los organismos vivos y la variabilidad de su composición.</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2187480354"/>
                  </a:ext>
                </a:extLst>
              </a:tr>
              <a:tr h="309395">
                <a:tc vMerge="1">
                  <a:txBody>
                    <a:bodyPr/>
                    <a:lstStyle/>
                    <a:p>
                      <a:endParaRPr lang="es-DO"/>
                    </a:p>
                  </a:txBody>
                  <a:tcPr/>
                </a:tc>
                <a:tc vMerge="1">
                  <a:txBody>
                    <a:bodyPr/>
                    <a:lstStyle/>
                    <a:p>
                      <a:endParaRPr lang="es-DO"/>
                    </a:p>
                  </a:txBody>
                  <a:tcPr/>
                </a:tc>
                <a:tc vMerge="1">
                  <a:txBody>
                    <a:bodyPr/>
                    <a:lstStyle/>
                    <a:p>
                      <a:endParaRPr lang="es-DO"/>
                    </a:p>
                  </a:txBody>
                  <a:tcPr/>
                </a:tc>
                <a:tc>
                  <a:txBody>
                    <a:bodyPr/>
                    <a:lstStyle/>
                    <a:p>
                      <a:pPr>
                        <a:spcAft>
                          <a:spcPts val="0"/>
                        </a:spcAft>
                      </a:pPr>
                      <a:r>
                        <a:rPr lang="es-ES" sz="1600" dirty="0">
                          <a:effectLst/>
                        </a:rPr>
                        <a:t>1.1.3. Identifica algunas características de los niveles de organización de la materia.</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3744942880"/>
                  </a:ext>
                </a:extLst>
              </a:tr>
              <a:tr h="309395">
                <a:tc vMerge="1">
                  <a:txBody>
                    <a:bodyPr/>
                    <a:lstStyle/>
                    <a:p>
                      <a:endParaRPr lang="es-DO"/>
                    </a:p>
                  </a:txBody>
                  <a:tcPr/>
                </a:tc>
                <a:tc rowSpan="3">
                  <a:txBody>
                    <a:bodyPr/>
                    <a:lstStyle/>
                    <a:p>
                      <a:pPr>
                        <a:spcAft>
                          <a:spcPts val="0"/>
                        </a:spcAft>
                      </a:pPr>
                      <a:r>
                        <a:rPr lang="es-ES" sz="1600">
                          <a:effectLst/>
                        </a:rPr>
                        <a:t>1.2. Relaciona distintos conceptos, teorías y modelos propios de las ciencias de la naturaleza en una situación problema o en un fenómeno natural.</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rowSpan="3">
                  <a:txBody>
                    <a:bodyPr/>
                    <a:lstStyle/>
                    <a:p>
                      <a:pPr algn="ctr">
                        <a:spcAft>
                          <a:spcPts val="0"/>
                        </a:spcAft>
                      </a:pPr>
                      <a:r>
                        <a:rPr lang="es-ES" sz="1600" dirty="0">
                          <a:effectLst/>
                        </a:rPr>
                        <a:t>18%</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a:txBody>
                    <a:bodyPr/>
                    <a:lstStyle/>
                    <a:p>
                      <a:pPr>
                        <a:spcAft>
                          <a:spcPts val="0"/>
                        </a:spcAft>
                      </a:pPr>
                      <a:r>
                        <a:rPr lang="es-ES" sz="1600" dirty="0">
                          <a:effectLst/>
                        </a:rPr>
                        <a:t>1.2.1. Asocia algunos principios físicos o geológicos fundamentales con procesos de las ciencias de la naturaleza.</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742712414"/>
                  </a:ext>
                </a:extLst>
              </a:tr>
              <a:tr h="309395">
                <a:tc vMerge="1">
                  <a:txBody>
                    <a:bodyPr/>
                    <a:lstStyle/>
                    <a:p>
                      <a:endParaRPr lang="es-DO"/>
                    </a:p>
                  </a:txBody>
                  <a:tcPr/>
                </a:tc>
                <a:tc vMerge="1">
                  <a:txBody>
                    <a:bodyPr/>
                    <a:lstStyle/>
                    <a:p>
                      <a:endParaRPr lang="es-DO"/>
                    </a:p>
                  </a:txBody>
                  <a:tcPr/>
                </a:tc>
                <a:tc vMerge="1">
                  <a:txBody>
                    <a:bodyPr/>
                    <a:lstStyle/>
                    <a:p>
                      <a:endParaRPr lang="es-DO"/>
                    </a:p>
                  </a:txBody>
                  <a:tcPr/>
                </a:tc>
                <a:tc>
                  <a:txBody>
                    <a:bodyPr/>
                    <a:lstStyle/>
                    <a:p>
                      <a:pPr>
                        <a:spcAft>
                          <a:spcPts val="0"/>
                        </a:spcAft>
                      </a:pPr>
                      <a:r>
                        <a:rPr lang="es-ES" sz="1600" dirty="0">
                          <a:effectLst/>
                        </a:rPr>
                        <a:t>1.2.2. Relaciona algunas características de las células, los tejidos y los órganos con sus funciones en los seres vivos.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110128094"/>
                  </a:ext>
                </a:extLst>
              </a:tr>
              <a:tr h="309395">
                <a:tc vMerge="1">
                  <a:txBody>
                    <a:bodyPr/>
                    <a:lstStyle/>
                    <a:p>
                      <a:endParaRPr lang="es-DO"/>
                    </a:p>
                  </a:txBody>
                  <a:tcPr/>
                </a:tc>
                <a:tc vMerge="1">
                  <a:txBody>
                    <a:bodyPr/>
                    <a:lstStyle/>
                    <a:p>
                      <a:endParaRPr lang="es-DO"/>
                    </a:p>
                  </a:txBody>
                  <a:tcPr/>
                </a:tc>
                <a:tc vMerge="1">
                  <a:txBody>
                    <a:bodyPr/>
                    <a:lstStyle/>
                    <a:p>
                      <a:endParaRPr lang="es-DO"/>
                    </a:p>
                  </a:txBody>
                  <a:tcPr/>
                </a:tc>
                <a:tc>
                  <a:txBody>
                    <a:bodyPr/>
                    <a:lstStyle/>
                    <a:p>
                      <a:pPr>
                        <a:spcAft>
                          <a:spcPts val="0"/>
                        </a:spcAft>
                      </a:pPr>
                      <a:r>
                        <a:rPr lang="es-ES" sz="1600" dirty="0">
                          <a:effectLst/>
                        </a:rPr>
                        <a:t>1.2.3. Relaciona la estructura de la materia con sus propiedades y características.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670744131"/>
                  </a:ext>
                </a:extLst>
              </a:tr>
              <a:tr h="309395">
                <a:tc vMerge="1">
                  <a:txBody>
                    <a:bodyPr/>
                    <a:lstStyle/>
                    <a:p>
                      <a:endParaRPr lang="es-DO"/>
                    </a:p>
                  </a:txBody>
                  <a:tcPr/>
                </a:tc>
                <a:tc rowSpan="3">
                  <a:txBody>
                    <a:bodyPr/>
                    <a:lstStyle/>
                    <a:p>
                      <a:pPr>
                        <a:spcAft>
                          <a:spcPts val="0"/>
                        </a:spcAft>
                      </a:pPr>
                      <a:r>
                        <a:rPr lang="es-ES" sz="1600">
                          <a:effectLst/>
                        </a:rPr>
                        <a:t>1.3. Explica el uso de distintos conceptos, teorías y modelos propios de las ciencias de la naturaleza en una situación problema o en un fenómeno natural. </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rowSpan="3">
                  <a:txBody>
                    <a:bodyPr/>
                    <a:lstStyle/>
                    <a:p>
                      <a:pPr algn="ctr">
                        <a:spcAft>
                          <a:spcPts val="0"/>
                        </a:spcAft>
                      </a:pPr>
                      <a:r>
                        <a:rPr lang="es-ES" sz="1600">
                          <a:effectLst/>
                        </a:rPr>
                        <a:t>23%</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a:txBody>
                    <a:bodyPr/>
                    <a:lstStyle/>
                    <a:p>
                      <a:pPr>
                        <a:spcAft>
                          <a:spcPts val="0"/>
                        </a:spcAft>
                      </a:pPr>
                      <a:r>
                        <a:rPr lang="es-ES" sz="1600" dirty="0">
                          <a:effectLst/>
                        </a:rPr>
                        <a:t>1.3.1. Explica por qué existen las relaciones entre los factores bióticos y abióticos que hacen parte de la biósfera terrestre.</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898113907"/>
                  </a:ext>
                </a:extLst>
              </a:tr>
              <a:tr h="309395">
                <a:tc vMerge="1">
                  <a:txBody>
                    <a:bodyPr/>
                    <a:lstStyle/>
                    <a:p>
                      <a:endParaRPr lang="es-DO"/>
                    </a:p>
                  </a:txBody>
                  <a:tcPr/>
                </a:tc>
                <a:tc vMerge="1">
                  <a:txBody>
                    <a:bodyPr/>
                    <a:lstStyle/>
                    <a:p>
                      <a:endParaRPr lang="es-DO"/>
                    </a:p>
                  </a:txBody>
                  <a:tcPr/>
                </a:tc>
                <a:tc vMerge="1">
                  <a:txBody>
                    <a:bodyPr/>
                    <a:lstStyle/>
                    <a:p>
                      <a:endParaRPr lang="es-DO"/>
                    </a:p>
                  </a:txBody>
                  <a:tcPr/>
                </a:tc>
                <a:tc>
                  <a:txBody>
                    <a:bodyPr/>
                    <a:lstStyle/>
                    <a:p>
                      <a:pPr>
                        <a:spcAft>
                          <a:spcPts val="0"/>
                        </a:spcAft>
                      </a:pPr>
                      <a:r>
                        <a:rPr lang="es-ES" sz="1600" dirty="0">
                          <a:effectLst/>
                        </a:rPr>
                        <a:t>1.3.2. Explica a partir de propiedades químicas las interacciones y clasificaciones de las sustancias.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601360630"/>
                  </a:ext>
                </a:extLst>
              </a:tr>
              <a:tr h="309395">
                <a:tc vMerge="1">
                  <a:txBody>
                    <a:bodyPr/>
                    <a:lstStyle/>
                    <a:p>
                      <a:endParaRPr lang="es-DO"/>
                    </a:p>
                  </a:txBody>
                  <a:tcPr/>
                </a:tc>
                <a:tc vMerge="1">
                  <a:txBody>
                    <a:bodyPr/>
                    <a:lstStyle/>
                    <a:p>
                      <a:endParaRPr lang="es-DO"/>
                    </a:p>
                  </a:txBody>
                  <a:tcPr/>
                </a:tc>
                <a:tc vMerge="1">
                  <a:txBody>
                    <a:bodyPr/>
                    <a:lstStyle/>
                    <a:p>
                      <a:endParaRPr lang="es-DO"/>
                    </a:p>
                  </a:txBody>
                  <a:tcPr/>
                </a:tc>
                <a:tc>
                  <a:txBody>
                    <a:bodyPr/>
                    <a:lstStyle/>
                    <a:p>
                      <a:pPr>
                        <a:spcAft>
                          <a:spcPts val="0"/>
                        </a:spcAft>
                      </a:pPr>
                      <a:r>
                        <a:rPr lang="es-ES" sz="1600" dirty="0">
                          <a:effectLst/>
                        </a:rPr>
                        <a:t>1.3.3. Justifica cómo las acciones humanas generan cambios en el entorno.</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746861578"/>
                  </a:ext>
                </a:extLst>
              </a:tr>
            </a:tbl>
          </a:graphicData>
        </a:graphic>
      </p:graphicFrame>
    </p:spTree>
    <p:extLst>
      <p:ext uri="{BB962C8B-B14F-4D97-AF65-F5344CB8AC3E}">
        <p14:creationId xmlns:p14="http://schemas.microsoft.com/office/powerpoint/2010/main" val="421935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6765" y="0"/>
            <a:ext cx="10515600" cy="956441"/>
          </a:xfrm>
        </p:spPr>
        <p:txBody>
          <a:bodyPr/>
          <a:lstStyle/>
          <a:p>
            <a:r>
              <a:rPr lang="es-DO" dirty="0"/>
              <a:t>Continuación Tabla de Especificaciones</a:t>
            </a:r>
          </a:p>
        </p:txBody>
      </p:sp>
      <p:graphicFrame>
        <p:nvGraphicFramePr>
          <p:cNvPr id="3" name="Tabla 2"/>
          <p:cNvGraphicFramePr>
            <a:graphicFrameLocks noGrp="1"/>
          </p:cNvGraphicFramePr>
          <p:nvPr>
            <p:extLst>
              <p:ext uri="{D42A27DB-BD31-4B8C-83A1-F6EECF244321}">
                <p14:modId xmlns:p14="http://schemas.microsoft.com/office/powerpoint/2010/main" val="3140467269"/>
              </p:ext>
            </p:extLst>
          </p:nvPr>
        </p:nvGraphicFramePr>
        <p:xfrm>
          <a:off x="-1" y="956441"/>
          <a:ext cx="12192001" cy="5780692"/>
        </p:xfrm>
        <a:graphic>
          <a:graphicData uri="http://schemas.openxmlformats.org/drawingml/2006/table">
            <a:tbl>
              <a:tblPr firstRow="1" firstCol="1" bandRow="1">
                <a:tableStyleId>{5C22544A-7EE6-4342-B048-85BDC9FD1C3A}</a:tableStyleId>
              </a:tblPr>
              <a:tblGrid>
                <a:gridCol w="3058994">
                  <a:extLst>
                    <a:ext uri="{9D8B030D-6E8A-4147-A177-3AD203B41FA5}">
                      <a16:colId xmlns:a16="http://schemas.microsoft.com/office/drawing/2014/main" val="2802362970"/>
                    </a:ext>
                  </a:extLst>
                </a:gridCol>
                <a:gridCol w="3058994">
                  <a:extLst>
                    <a:ext uri="{9D8B030D-6E8A-4147-A177-3AD203B41FA5}">
                      <a16:colId xmlns:a16="http://schemas.microsoft.com/office/drawing/2014/main" val="4156932323"/>
                    </a:ext>
                  </a:extLst>
                </a:gridCol>
                <a:gridCol w="1549106">
                  <a:extLst>
                    <a:ext uri="{9D8B030D-6E8A-4147-A177-3AD203B41FA5}">
                      <a16:colId xmlns:a16="http://schemas.microsoft.com/office/drawing/2014/main" val="437904453"/>
                    </a:ext>
                  </a:extLst>
                </a:gridCol>
                <a:gridCol w="117801">
                  <a:extLst>
                    <a:ext uri="{9D8B030D-6E8A-4147-A177-3AD203B41FA5}">
                      <a16:colId xmlns:a16="http://schemas.microsoft.com/office/drawing/2014/main" val="4092556728"/>
                    </a:ext>
                  </a:extLst>
                </a:gridCol>
                <a:gridCol w="4407106">
                  <a:extLst>
                    <a:ext uri="{9D8B030D-6E8A-4147-A177-3AD203B41FA5}">
                      <a16:colId xmlns:a16="http://schemas.microsoft.com/office/drawing/2014/main" val="3521992703"/>
                    </a:ext>
                  </a:extLst>
                </a:gridCol>
              </a:tblGrid>
              <a:tr h="654623">
                <a:tc rowSpan="9">
                  <a:txBody>
                    <a:bodyPr/>
                    <a:lstStyle/>
                    <a:p>
                      <a:pPr algn="ctr">
                        <a:spcAft>
                          <a:spcPts val="0"/>
                        </a:spcAft>
                      </a:pPr>
                      <a:r>
                        <a:rPr lang="es-419" sz="1400" dirty="0">
                          <a:effectLst/>
                        </a:rPr>
                        <a:t>Aplica procedimientos científicos para solucionar problemas o dar respuestas a fenómenos naturales.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tc>
                <a:tc rowSpan="3">
                  <a:txBody>
                    <a:bodyPr/>
                    <a:lstStyle/>
                    <a:p>
                      <a:pPr>
                        <a:spcAft>
                          <a:spcPts val="0"/>
                        </a:spcAft>
                      </a:pPr>
                      <a:r>
                        <a:rPr lang="es-419" sz="1400" dirty="0">
                          <a:effectLst/>
                        </a:rPr>
                        <a:t>2.1. Analiza los fenómenos naturales por medio de procedimientos científicos.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rowSpan="3">
                  <a:txBody>
                    <a:bodyPr/>
                    <a:lstStyle/>
                    <a:p>
                      <a:pPr algn="ctr">
                        <a:spcAft>
                          <a:spcPts val="0"/>
                        </a:spcAft>
                      </a:pPr>
                      <a:r>
                        <a:rPr lang="es-419" sz="1400" dirty="0">
                          <a:effectLst/>
                        </a:rPr>
                        <a:t>23%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gridSpan="2">
                  <a:txBody>
                    <a:bodyPr/>
                    <a:lstStyle/>
                    <a:p>
                      <a:pPr>
                        <a:spcAft>
                          <a:spcPts val="0"/>
                        </a:spcAft>
                      </a:pPr>
                      <a:r>
                        <a:rPr lang="es-419" sz="1400" b="0" dirty="0">
                          <a:solidFill>
                            <a:schemeClr val="tx1"/>
                          </a:solidFill>
                          <a:effectLst/>
                        </a:rPr>
                        <a:t>2.1.1. Utiliza la notación correcta para representar procedimientos científicos de forma adecuada.</a:t>
                      </a:r>
                      <a:endParaRPr lang="es-D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solidFill>
                      <a:schemeClr val="accent1">
                        <a:lumMod val="20000"/>
                        <a:lumOff val="80000"/>
                      </a:schemeClr>
                    </a:solidFill>
                  </a:tcPr>
                </a:tc>
                <a:tc hMerge="1">
                  <a:txBody>
                    <a:bodyPr/>
                    <a:lstStyle/>
                    <a:p>
                      <a:endParaRPr lang="es-DO"/>
                    </a:p>
                  </a:txBody>
                  <a:tcPr/>
                </a:tc>
                <a:extLst>
                  <a:ext uri="{0D108BD9-81ED-4DB2-BD59-A6C34878D82A}">
                    <a16:rowId xmlns:a16="http://schemas.microsoft.com/office/drawing/2014/main" val="2455795402"/>
                  </a:ext>
                </a:extLst>
              </a:tr>
              <a:tr h="718999">
                <a:tc vMerge="1">
                  <a:txBody>
                    <a:bodyPr/>
                    <a:lstStyle/>
                    <a:p>
                      <a:endParaRPr lang="es-DO"/>
                    </a:p>
                  </a:txBody>
                  <a:tcPr/>
                </a:tc>
                <a:tc vMerge="1">
                  <a:txBody>
                    <a:bodyPr/>
                    <a:lstStyle/>
                    <a:p>
                      <a:endParaRPr lang="es-DO"/>
                    </a:p>
                  </a:txBody>
                  <a:tcPr/>
                </a:tc>
                <a:tc vMerge="1">
                  <a:txBody>
                    <a:bodyPr/>
                    <a:lstStyle/>
                    <a:p>
                      <a:endParaRPr lang="es-DO"/>
                    </a:p>
                  </a:txBody>
                  <a:tcPr/>
                </a:tc>
                <a:tc gridSpan="2">
                  <a:txBody>
                    <a:bodyPr/>
                    <a:lstStyle/>
                    <a:p>
                      <a:pPr>
                        <a:spcAft>
                          <a:spcPts val="0"/>
                        </a:spcAft>
                      </a:pPr>
                      <a:r>
                        <a:rPr lang="es-419" sz="1400">
                          <a:effectLst/>
                        </a:rPr>
                        <a:t>2.1.2. Hace predicciones basado en información, patrones o regularidades obtenidas a partir de procedimientos científicos.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hMerge="1">
                  <a:txBody>
                    <a:bodyPr/>
                    <a:lstStyle/>
                    <a:p>
                      <a:endParaRPr lang="es-DO"/>
                    </a:p>
                  </a:txBody>
                  <a:tcPr/>
                </a:tc>
                <a:extLst>
                  <a:ext uri="{0D108BD9-81ED-4DB2-BD59-A6C34878D82A}">
                    <a16:rowId xmlns:a16="http://schemas.microsoft.com/office/drawing/2014/main" val="2757452831"/>
                  </a:ext>
                </a:extLst>
              </a:tr>
              <a:tr h="654623">
                <a:tc vMerge="1">
                  <a:txBody>
                    <a:bodyPr/>
                    <a:lstStyle/>
                    <a:p>
                      <a:endParaRPr lang="es-DO"/>
                    </a:p>
                  </a:txBody>
                  <a:tcPr/>
                </a:tc>
                <a:tc vMerge="1">
                  <a:txBody>
                    <a:bodyPr/>
                    <a:lstStyle/>
                    <a:p>
                      <a:endParaRPr lang="es-DO"/>
                    </a:p>
                  </a:txBody>
                  <a:tcPr/>
                </a:tc>
                <a:tc vMerge="1">
                  <a:txBody>
                    <a:bodyPr/>
                    <a:lstStyle/>
                    <a:p>
                      <a:endParaRPr lang="es-DO"/>
                    </a:p>
                  </a:txBody>
                  <a:tcPr/>
                </a:tc>
                <a:tc gridSpan="2">
                  <a:txBody>
                    <a:bodyPr/>
                    <a:lstStyle/>
                    <a:p>
                      <a:pPr>
                        <a:spcAft>
                          <a:spcPts val="0"/>
                        </a:spcAft>
                      </a:pPr>
                      <a:r>
                        <a:rPr lang="es-419" sz="1400" dirty="0">
                          <a:effectLst/>
                        </a:rPr>
                        <a:t>2.1.3. Analiza datos de procedimientos científicos para producir explicaciones.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hMerge="1">
                  <a:txBody>
                    <a:bodyPr/>
                    <a:lstStyle/>
                    <a:p>
                      <a:endParaRPr lang="es-DO"/>
                    </a:p>
                  </a:txBody>
                  <a:tcPr/>
                </a:tc>
                <a:extLst>
                  <a:ext uri="{0D108BD9-81ED-4DB2-BD59-A6C34878D82A}">
                    <a16:rowId xmlns:a16="http://schemas.microsoft.com/office/drawing/2014/main" val="2843530867"/>
                  </a:ext>
                </a:extLst>
              </a:tr>
              <a:tr h="654623">
                <a:tc vMerge="1">
                  <a:txBody>
                    <a:bodyPr/>
                    <a:lstStyle/>
                    <a:p>
                      <a:endParaRPr lang="es-DO"/>
                    </a:p>
                  </a:txBody>
                  <a:tcPr/>
                </a:tc>
                <a:tc rowSpan="3">
                  <a:txBody>
                    <a:bodyPr/>
                    <a:lstStyle/>
                    <a:p>
                      <a:pPr>
                        <a:spcAft>
                          <a:spcPts val="0"/>
                        </a:spcAft>
                      </a:pPr>
                      <a:r>
                        <a:rPr lang="es-419" sz="1400">
                          <a:effectLst/>
                        </a:rPr>
                        <a:t>2.2. Diseña procedimientos científicos para solucionar problemas propios de los fenómenos naturales.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rowSpan="3">
                  <a:txBody>
                    <a:bodyPr/>
                    <a:lstStyle/>
                    <a:p>
                      <a:pPr algn="ctr">
                        <a:spcAft>
                          <a:spcPts val="0"/>
                        </a:spcAft>
                      </a:pPr>
                      <a:r>
                        <a:rPr lang="es-419" sz="1400" dirty="0">
                          <a:effectLst/>
                        </a:rPr>
                        <a:t>13%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gridSpan="2">
                  <a:txBody>
                    <a:bodyPr/>
                    <a:lstStyle/>
                    <a:p>
                      <a:pPr>
                        <a:spcAft>
                          <a:spcPts val="0"/>
                        </a:spcAft>
                      </a:pPr>
                      <a:r>
                        <a:rPr lang="es-419" sz="1400" dirty="0">
                          <a:effectLst/>
                        </a:rPr>
                        <a:t>2.2.1. Elige procedimientos científicos adecuados para dar respuesta a fenómenos naturales particulares.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hMerge="1">
                  <a:txBody>
                    <a:bodyPr/>
                    <a:lstStyle/>
                    <a:p>
                      <a:endParaRPr lang="es-DO"/>
                    </a:p>
                  </a:txBody>
                  <a:tcPr/>
                </a:tc>
                <a:extLst>
                  <a:ext uri="{0D108BD9-81ED-4DB2-BD59-A6C34878D82A}">
                    <a16:rowId xmlns:a16="http://schemas.microsoft.com/office/drawing/2014/main" val="1968955393"/>
                  </a:ext>
                </a:extLst>
              </a:tr>
              <a:tr h="654623">
                <a:tc vMerge="1">
                  <a:txBody>
                    <a:bodyPr/>
                    <a:lstStyle/>
                    <a:p>
                      <a:endParaRPr lang="es-DO"/>
                    </a:p>
                  </a:txBody>
                  <a:tcPr/>
                </a:tc>
                <a:tc vMerge="1">
                  <a:txBody>
                    <a:bodyPr/>
                    <a:lstStyle/>
                    <a:p>
                      <a:endParaRPr lang="es-DO"/>
                    </a:p>
                  </a:txBody>
                  <a:tcPr/>
                </a:tc>
                <a:tc vMerge="1">
                  <a:txBody>
                    <a:bodyPr/>
                    <a:lstStyle/>
                    <a:p>
                      <a:endParaRPr lang="es-DO"/>
                    </a:p>
                  </a:txBody>
                  <a:tcPr/>
                </a:tc>
                <a:tc gridSpan="2">
                  <a:txBody>
                    <a:bodyPr/>
                    <a:lstStyle/>
                    <a:p>
                      <a:pPr>
                        <a:spcAft>
                          <a:spcPts val="0"/>
                        </a:spcAft>
                      </a:pPr>
                      <a:r>
                        <a:rPr lang="es-419" sz="1400" dirty="0">
                          <a:effectLst/>
                        </a:rPr>
                        <a:t>2.2.2. Establece las condiciones de rigurosidad en las que debe realizarse un procedimiento científico.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hMerge="1">
                  <a:txBody>
                    <a:bodyPr/>
                    <a:lstStyle/>
                    <a:p>
                      <a:endParaRPr lang="es-DO"/>
                    </a:p>
                  </a:txBody>
                  <a:tcPr/>
                </a:tc>
                <a:extLst>
                  <a:ext uri="{0D108BD9-81ED-4DB2-BD59-A6C34878D82A}">
                    <a16:rowId xmlns:a16="http://schemas.microsoft.com/office/drawing/2014/main" val="434120979"/>
                  </a:ext>
                </a:extLst>
              </a:tr>
              <a:tr h="654623">
                <a:tc vMerge="1">
                  <a:txBody>
                    <a:bodyPr/>
                    <a:lstStyle/>
                    <a:p>
                      <a:endParaRPr lang="es-DO"/>
                    </a:p>
                  </a:txBody>
                  <a:tcPr/>
                </a:tc>
                <a:tc vMerge="1">
                  <a:txBody>
                    <a:bodyPr/>
                    <a:lstStyle/>
                    <a:p>
                      <a:endParaRPr lang="es-DO"/>
                    </a:p>
                  </a:txBody>
                  <a:tcPr/>
                </a:tc>
                <a:tc vMerge="1">
                  <a:txBody>
                    <a:bodyPr/>
                    <a:lstStyle/>
                    <a:p>
                      <a:endParaRPr lang="es-DO"/>
                    </a:p>
                  </a:txBody>
                  <a:tcPr/>
                </a:tc>
                <a:tc gridSpan="2">
                  <a:txBody>
                    <a:bodyPr/>
                    <a:lstStyle/>
                    <a:p>
                      <a:pPr>
                        <a:spcAft>
                          <a:spcPts val="0"/>
                        </a:spcAft>
                      </a:pPr>
                      <a:r>
                        <a:rPr lang="es-419" sz="1400" dirty="0">
                          <a:effectLst/>
                        </a:rPr>
                        <a:t>2.2.3. Establece las condiciones en las que se dan los procedimientos científicos.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hMerge="1">
                  <a:txBody>
                    <a:bodyPr/>
                    <a:lstStyle/>
                    <a:p>
                      <a:endParaRPr lang="es-DO"/>
                    </a:p>
                  </a:txBody>
                  <a:tcPr/>
                </a:tc>
                <a:extLst>
                  <a:ext uri="{0D108BD9-81ED-4DB2-BD59-A6C34878D82A}">
                    <a16:rowId xmlns:a16="http://schemas.microsoft.com/office/drawing/2014/main" val="2856201118"/>
                  </a:ext>
                </a:extLst>
              </a:tr>
              <a:tr h="654623">
                <a:tc vMerge="1">
                  <a:txBody>
                    <a:bodyPr/>
                    <a:lstStyle/>
                    <a:p>
                      <a:endParaRPr lang="es-DO"/>
                    </a:p>
                  </a:txBody>
                  <a:tcPr/>
                </a:tc>
                <a:tc rowSpan="3">
                  <a:txBody>
                    <a:bodyPr/>
                    <a:lstStyle/>
                    <a:p>
                      <a:pPr>
                        <a:spcAft>
                          <a:spcPts val="0"/>
                        </a:spcAft>
                      </a:pPr>
                      <a:r>
                        <a:rPr lang="es-419" sz="1400">
                          <a:effectLst/>
                        </a:rPr>
                        <a:t>2.3. Comunica los resultados del uso de procedimientos científicos relacionados con fenómenos naturales.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rowSpan="3">
                  <a:txBody>
                    <a:bodyPr/>
                    <a:lstStyle/>
                    <a:p>
                      <a:pPr algn="ctr">
                        <a:spcAft>
                          <a:spcPts val="0"/>
                        </a:spcAft>
                      </a:pPr>
                      <a:r>
                        <a:rPr lang="es-419" sz="1400">
                          <a:effectLst/>
                        </a:rPr>
                        <a:t>14%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gridSpan="2">
                  <a:txBody>
                    <a:bodyPr/>
                    <a:lstStyle/>
                    <a:p>
                      <a:pPr>
                        <a:spcAft>
                          <a:spcPts val="0"/>
                        </a:spcAft>
                      </a:pPr>
                      <a:r>
                        <a:rPr lang="es-419" sz="1400" dirty="0">
                          <a:effectLst/>
                        </a:rPr>
                        <a:t>2.3.1. Comunica de forma adecuada las distintas fases del procedimiento científico.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hMerge="1">
                  <a:txBody>
                    <a:bodyPr/>
                    <a:lstStyle/>
                    <a:p>
                      <a:endParaRPr lang="es-DO"/>
                    </a:p>
                  </a:txBody>
                  <a:tcPr/>
                </a:tc>
                <a:extLst>
                  <a:ext uri="{0D108BD9-81ED-4DB2-BD59-A6C34878D82A}">
                    <a16:rowId xmlns:a16="http://schemas.microsoft.com/office/drawing/2014/main" val="2039706670"/>
                  </a:ext>
                </a:extLst>
              </a:tr>
              <a:tr h="654623">
                <a:tc vMerge="1">
                  <a:txBody>
                    <a:bodyPr/>
                    <a:lstStyle/>
                    <a:p>
                      <a:endParaRPr lang="es-DO"/>
                    </a:p>
                  </a:txBody>
                  <a:tcPr/>
                </a:tc>
                <a:tc vMerge="1">
                  <a:txBody>
                    <a:bodyPr/>
                    <a:lstStyle/>
                    <a:p>
                      <a:endParaRPr lang="es-DO"/>
                    </a:p>
                  </a:txBody>
                  <a:tcPr/>
                </a:tc>
                <a:tc vMerge="1">
                  <a:txBody>
                    <a:bodyPr/>
                    <a:lstStyle/>
                    <a:p>
                      <a:endParaRPr lang="es-DO"/>
                    </a:p>
                  </a:txBody>
                  <a:tcPr/>
                </a:tc>
                <a:tc gridSpan="2">
                  <a:txBody>
                    <a:bodyPr/>
                    <a:lstStyle/>
                    <a:p>
                      <a:pPr>
                        <a:spcAft>
                          <a:spcPts val="0"/>
                        </a:spcAft>
                      </a:pPr>
                      <a:r>
                        <a:rPr lang="es-419" sz="1400" dirty="0">
                          <a:effectLst/>
                        </a:rPr>
                        <a:t>2.3.2. Reporta gráficamente los resultados de procedimientos científicos.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hMerge="1">
                  <a:txBody>
                    <a:bodyPr/>
                    <a:lstStyle/>
                    <a:p>
                      <a:endParaRPr lang="es-DO"/>
                    </a:p>
                  </a:txBody>
                  <a:tcPr/>
                </a:tc>
                <a:extLst>
                  <a:ext uri="{0D108BD9-81ED-4DB2-BD59-A6C34878D82A}">
                    <a16:rowId xmlns:a16="http://schemas.microsoft.com/office/drawing/2014/main" val="757405762"/>
                  </a:ext>
                </a:extLst>
              </a:tr>
              <a:tr h="479332">
                <a:tc vMerge="1">
                  <a:txBody>
                    <a:bodyPr/>
                    <a:lstStyle/>
                    <a:p>
                      <a:endParaRPr lang="es-DO"/>
                    </a:p>
                  </a:txBody>
                  <a:tcPr/>
                </a:tc>
                <a:tc vMerge="1">
                  <a:txBody>
                    <a:bodyPr/>
                    <a:lstStyle/>
                    <a:p>
                      <a:endParaRPr lang="es-DO"/>
                    </a:p>
                  </a:txBody>
                  <a:tcPr/>
                </a:tc>
                <a:tc vMerge="1">
                  <a:txBody>
                    <a:bodyPr/>
                    <a:lstStyle/>
                    <a:p>
                      <a:endParaRPr lang="es-DO"/>
                    </a:p>
                  </a:txBody>
                  <a:tcPr/>
                </a:tc>
                <a:tc gridSpan="2">
                  <a:txBody>
                    <a:bodyPr/>
                    <a:lstStyle/>
                    <a:p>
                      <a:pPr>
                        <a:spcAft>
                          <a:spcPts val="0"/>
                        </a:spcAft>
                      </a:pPr>
                      <a:r>
                        <a:rPr lang="es-419" sz="1400" dirty="0">
                          <a:effectLst/>
                        </a:rPr>
                        <a:t>2.3.3. Comunica de forma adecuada procedimientos científicos.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hMerge="1">
                  <a:txBody>
                    <a:bodyPr/>
                    <a:lstStyle/>
                    <a:p>
                      <a:endParaRPr lang="es-DO"/>
                    </a:p>
                  </a:txBody>
                  <a:tcPr/>
                </a:tc>
                <a:extLst>
                  <a:ext uri="{0D108BD9-81ED-4DB2-BD59-A6C34878D82A}">
                    <a16:rowId xmlns:a16="http://schemas.microsoft.com/office/drawing/2014/main" val="2456748787"/>
                  </a:ext>
                </a:extLst>
              </a:tr>
            </a:tbl>
          </a:graphicData>
        </a:graphic>
      </p:graphicFrame>
    </p:spTree>
    <p:extLst>
      <p:ext uri="{BB962C8B-B14F-4D97-AF65-F5344CB8AC3E}">
        <p14:creationId xmlns:p14="http://schemas.microsoft.com/office/powerpoint/2010/main" val="377679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p:nvPr/>
        </p:nvSpPr>
        <p:spPr>
          <a:xfrm>
            <a:off x="2351584" y="2372893"/>
            <a:ext cx="7968000" cy="960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3" name="Rectangle 14"/>
          <p:cNvSpPr/>
          <p:nvPr/>
        </p:nvSpPr>
        <p:spPr>
          <a:xfrm>
            <a:off x="2351584" y="3837036"/>
            <a:ext cx="7968000" cy="960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4" name="TextBox 18"/>
          <p:cNvSpPr txBox="1"/>
          <p:nvPr/>
        </p:nvSpPr>
        <p:spPr>
          <a:xfrm>
            <a:off x="2495158" y="2468893"/>
            <a:ext cx="7680853" cy="1241237"/>
          </a:xfrm>
          <a:prstGeom prst="rect">
            <a:avLst/>
          </a:prstGeom>
          <a:noFill/>
        </p:spPr>
        <p:txBody>
          <a:bodyPr wrap="square" rtlCol="0">
            <a:spAutoFit/>
          </a:bodyPr>
          <a:lstStyle/>
          <a:p>
            <a:pPr algn="ctr"/>
            <a:r>
              <a:rPr lang="es-DO" altLang="ko-KR" sz="3733" dirty="0">
                <a:solidFill>
                  <a:srgbClr val="3333FF"/>
                </a:solidFill>
                <a:latin typeface="Berlin Sans FB Demi" panose="020E0802020502020306" pitchFamily="34" charset="0"/>
                <a:cs typeface="Arial" pitchFamily="34" charset="0"/>
              </a:rPr>
              <a:t>Ejemplos de ítems (preguntas) de de Ciencias de la Naturaleza</a:t>
            </a:r>
          </a:p>
        </p:txBody>
      </p:sp>
    </p:spTree>
    <p:extLst>
      <p:ext uri="{BB962C8B-B14F-4D97-AF65-F5344CB8AC3E}">
        <p14:creationId xmlns:p14="http://schemas.microsoft.com/office/powerpoint/2010/main" val="271918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0" y="0"/>
            <a:ext cx="2430517" cy="664889"/>
          </a:xfrm>
        </p:spPr>
        <p:txBody>
          <a:bodyPr>
            <a:normAutofit/>
          </a:bodyPr>
          <a:lstStyle/>
          <a:p>
            <a:pPr algn="ctr"/>
            <a:r>
              <a:rPr lang="es-DO" sz="2800" dirty="0"/>
              <a:t>Ejemplo ítem 1</a:t>
            </a:r>
          </a:p>
        </p:txBody>
      </p:sp>
      <p:graphicFrame>
        <p:nvGraphicFramePr>
          <p:cNvPr id="4" name="Tabla 3">
            <a:extLst>
              <a:ext uri="{FF2B5EF4-FFF2-40B4-BE49-F238E27FC236}">
                <a16:creationId xmlns:a16="http://schemas.microsoft.com/office/drawing/2014/main" id="{000A5808-50CD-412E-A849-06694B2EDAC7}"/>
              </a:ext>
            </a:extLst>
          </p:cNvPr>
          <p:cNvGraphicFramePr>
            <a:graphicFrameLocks noGrp="1"/>
          </p:cNvGraphicFramePr>
          <p:nvPr>
            <p:extLst>
              <p:ext uri="{D42A27DB-BD31-4B8C-83A1-F6EECF244321}">
                <p14:modId xmlns:p14="http://schemas.microsoft.com/office/powerpoint/2010/main" val="831013949"/>
              </p:ext>
            </p:extLst>
          </p:nvPr>
        </p:nvGraphicFramePr>
        <p:xfrm>
          <a:off x="2430517" y="0"/>
          <a:ext cx="9761483" cy="1957026"/>
        </p:xfrm>
        <a:graphic>
          <a:graphicData uri="http://schemas.openxmlformats.org/drawingml/2006/table">
            <a:tbl>
              <a:tblPr firstRow="1" bandRow="1">
                <a:tableStyleId>{5940675A-B579-460E-94D1-54222C63F5DA}</a:tableStyleId>
              </a:tblPr>
              <a:tblGrid>
                <a:gridCol w="1888635">
                  <a:extLst>
                    <a:ext uri="{9D8B030D-6E8A-4147-A177-3AD203B41FA5}">
                      <a16:colId xmlns:a16="http://schemas.microsoft.com/office/drawing/2014/main" val="2719670235"/>
                    </a:ext>
                  </a:extLst>
                </a:gridCol>
                <a:gridCol w="7872848">
                  <a:extLst>
                    <a:ext uri="{9D8B030D-6E8A-4147-A177-3AD203B41FA5}">
                      <a16:colId xmlns:a16="http://schemas.microsoft.com/office/drawing/2014/main" val="1022129546"/>
                    </a:ext>
                  </a:extLst>
                </a:gridCol>
              </a:tblGrid>
              <a:tr h="39939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600" b="1" u="none" dirty="0"/>
                        <a:t>Información del ítem</a:t>
                      </a:r>
                    </a:p>
                  </a:txBody>
                  <a:tcPr/>
                </a:tc>
                <a:tc hMerge="1">
                  <a:txBody>
                    <a:bodyPr/>
                    <a:lstStyle/>
                    <a:p>
                      <a:endParaRPr lang="es-DO"/>
                    </a:p>
                  </a:txBody>
                  <a:tcPr/>
                </a:tc>
                <a:extLst>
                  <a:ext uri="{0D108BD9-81ED-4DB2-BD59-A6C34878D82A}">
                    <a16:rowId xmlns:a16="http://schemas.microsoft.com/office/drawing/2014/main" val="3104158807"/>
                  </a:ext>
                </a:extLst>
              </a:tr>
              <a:tr h="399393">
                <a:tc>
                  <a:txBody>
                    <a:bodyPr/>
                    <a:lstStyle/>
                    <a:p>
                      <a:r>
                        <a:rPr lang="es-DO" b="1" dirty="0"/>
                        <a:t>Competencia</a:t>
                      </a:r>
                      <a:endParaRPr lang="es-D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dirty="0"/>
                        <a:t>Aplica procedimientos científicos para solucionar problemas o dar respuestas a fenómenos naturales.</a:t>
                      </a:r>
                    </a:p>
                  </a:txBody>
                  <a:tcPr/>
                </a:tc>
                <a:extLst>
                  <a:ext uri="{0D108BD9-81ED-4DB2-BD59-A6C34878D82A}">
                    <a16:rowId xmlns:a16="http://schemas.microsoft.com/office/drawing/2014/main" val="1236684567"/>
                  </a:ext>
                </a:extLst>
              </a:tr>
              <a:tr h="399393">
                <a:tc>
                  <a:txBody>
                    <a:bodyPr/>
                    <a:lstStyle/>
                    <a:p>
                      <a:r>
                        <a:rPr lang="es-DO" b="1" dirty="0"/>
                        <a:t>Afirmación</a:t>
                      </a:r>
                      <a:endParaRPr lang="es-DO" dirty="0"/>
                    </a:p>
                  </a:txBody>
                  <a:tcPr/>
                </a:tc>
                <a:tc>
                  <a:txBody>
                    <a:bodyPr/>
                    <a:lstStyle/>
                    <a:p>
                      <a:r>
                        <a:rPr lang="es-DO" sz="1600" dirty="0"/>
                        <a:t>Diseña procedimientos científicos para solucionar problemas propios de los fenómenos naturales.</a:t>
                      </a:r>
                    </a:p>
                  </a:txBody>
                  <a:tcPr/>
                </a:tc>
                <a:extLst>
                  <a:ext uri="{0D108BD9-81ED-4DB2-BD59-A6C34878D82A}">
                    <a16:rowId xmlns:a16="http://schemas.microsoft.com/office/drawing/2014/main" val="3844512195"/>
                  </a:ext>
                </a:extLst>
              </a:tr>
              <a:tr h="399393">
                <a:tc>
                  <a:txBody>
                    <a:bodyPr/>
                    <a:lstStyle/>
                    <a:p>
                      <a:r>
                        <a:rPr lang="es-DO" b="1" dirty="0"/>
                        <a:t>Evidencia</a:t>
                      </a:r>
                      <a:endParaRPr lang="es-D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dirty="0"/>
                        <a:t>Establece las condiciones en las que se dan los procedimientos científicos.</a:t>
                      </a:r>
                    </a:p>
                  </a:txBody>
                  <a:tcPr/>
                </a:tc>
                <a:extLst>
                  <a:ext uri="{0D108BD9-81ED-4DB2-BD59-A6C34878D82A}">
                    <a16:rowId xmlns:a16="http://schemas.microsoft.com/office/drawing/2014/main" val="4184399750"/>
                  </a:ext>
                </a:extLst>
              </a:tr>
            </a:tbl>
          </a:graphicData>
        </a:graphic>
      </p:graphicFrame>
      <p:pic>
        <p:nvPicPr>
          <p:cNvPr id="3" name="Marcador de contenido 2"/>
          <p:cNvPicPr>
            <a:picLocks noGrp="1" noChangeAspect="1"/>
          </p:cNvPicPr>
          <p:nvPr>
            <p:ph idx="1"/>
          </p:nvPr>
        </p:nvPicPr>
        <p:blipFill>
          <a:blip r:embed="rId2"/>
          <a:stretch>
            <a:fillRect/>
          </a:stretch>
        </p:blipFill>
        <p:spPr>
          <a:xfrm>
            <a:off x="1966678" y="1957026"/>
            <a:ext cx="8615995" cy="4900974"/>
          </a:xfrm>
          <a:prstGeom prst="rect">
            <a:avLst/>
          </a:prstGeom>
        </p:spPr>
      </p:pic>
    </p:spTree>
    <p:extLst>
      <p:ext uri="{BB962C8B-B14F-4D97-AF65-F5344CB8AC3E}">
        <p14:creationId xmlns:p14="http://schemas.microsoft.com/office/powerpoint/2010/main" val="58844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965" y="165430"/>
            <a:ext cx="3523593" cy="528254"/>
          </a:xfrm>
        </p:spPr>
        <p:txBody>
          <a:bodyPr>
            <a:normAutofit/>
          </a:bodyPr>
          <a:lstStyle/>
          <a:p>
            <a:pPr algn="ctr"/>
            <a:r>
              <a:rPr lang="es-DO" sz="2800" dirty="0"/>
              <a:t>Ejemplo ítem 2</a:t>
            </a:r>
          </a:p>
        </p:txBody>
      </p:sp>
      <p:sp>
        <p:nvSpPr>
          <p:cNvPr id="3" name="Marcador de contenido 2"/>
          <p:cNvSpPr>
            <a:spLocks noGrp="1"/>
          </p:cNvSpPr>
          <p:nvPr>
            <p:ph idx="1"/>
          </p:nvPr>
        </p:nvSpPr>
        <p:spPr>
          <a:xfrm>
            <a:off x="775138" y="2461590"/>
            <a:ext cx="10975428" cy="4303953"/>
          </a:xfrm>
        </p:spPr>
        <p:txBody>
          <a:bodyPr>
            <a:normAutofit fontScale="85000" lnSpcReduction="10000"/>
          </a:bodyPr>
          <a:lstStyle/>
          <a:p>
            <a:pPr marL="0" indent="0" algn="just">
              <a:buNone/>
            </a:pPr>
            <a:r>
              <a:rPr lang="es-DO" dirty="0"/>
              <a:t>En el siglo pasado debido a la falta de elementos de protección, los pacientes y los médicos se solían contaminar con sustancias nocivas, por lo que en los hospitales y laboratorios actualmente establecieron el uso obligatorio de guantes de caucho todo el tiempo, y que luego de su uso se boten y se destruyan. </a:t>
            </a:r>
          </a:p>
          <a:p>
            <a:pPr marL="0" indent="0" algn="just">
              <a:buNone/>
            </a:pPr>
            <a:r>
              <a:rPr lang="es-419" b="1" dirty="0"/>
              <a:t>¿Por qué es necesario el uso de los guantes?</a:t>
            </a:r>
            <a:endParaRPr lang="es-DO" b="1" dirty="0"/>
          </a:p>
          <a:p>
            <a:pPr marL="0" lvl="0" indent="0">
              <a:buNone/>
            </a:pPr>
            <a:r>
              <a:rPr lang="es-DO" dirty="0"/>
              <a:t>    A) Porque evita que las personas se hieran con jeringas o bisturís.</a:t>
            </a:r>
          </a:p>
          <a:p>
            <a:pPr marL="0" lvl="0" indent="0">
              <a:buNone/>
            </a:pPr>
            <a:r>
              <a:rPr lang="es-DO" dirty="0"/>
              <a:t>    B) Porque en caso de incendio el caucho resiste altas temperaturas. </a:t>
            </a:r>
          </a:p>
          <a:p>
            <a:pPr marL="0" lvl="0" indent="0">
              <a:buNone/>
            </a:pPr>
            <a:r>
              <a:rPr lang="es-DO" dirty="0"/>
              <a:t>    C) Porque evita que las sustancias contaminadas toquen la piel de las personas. </a:t>
            </a:r>
          </a:p>
          <a:p>
            <a:pPr marL="0" lvl="0" indent="0">
              <a:buNone/>
            </a:pPr>
            <a:r>
              <a:rPr lang="es-DO" dirty="0"/>
              <a:t>    D) Porque permite sostener mejor los instrumentos médicos sin que resbalen.</a:t>
            </a:r>
          </a:p>
          <a:p>
            <a:pPr marL="0" indent="0">
              <a:buNone/>
            </a:pPr>
            <a:endParaRPr lang="es-DO" dirty="0"/>
          </a:p>
          <a:p>
            <a:r>
              <a:rPr lang="es-DO" b="1" dirty="0"/>
              <a:t>Respuesta correcta:</a:t>
            </a:r>
            <a:r>
              <a:rPr lang="es-DO" dirty="0"/>
              <a:t> </a:t>
            </a:r>
            <a:r>
              <a:rPr lang="es-DO" b="1" dirty="0"/>
              <a:t>C</a:t>
            </a:r>
            <a:endParaRPr lang="es-DO" dirty="0"/>
          </a:p>
          <a:p>
            <a:endParaRPr lang="es-DO" dirty="0"/>
          </a:p>
        </p:txBody>
      </p:sp>
      <p:graphicFrame>
        <p:nvGraphicFramePr>
          <p:cNvPr id="5" name="Tabla 4"/>
          <p:cNvGraphicFramePr>
            <a:graphicFrameLocks noGrp="1"/>
          </p:cNvGraphicFramePr>
          <p:nvPr>
            <p:extLst>
              <p:ext uri="{D42A27DB-BD31-4B8C-83A1-F6EECF244321}">
                <p14:modId xmlns:p14="http://schemas.microsoft.com/office/powerpoint/2010/main" val="1177656167"/>
              </p:ext>
            </p:extLst>
          </p:nvPr>
        </p:nvGraphicFramePr>
        <p:xfrm>
          <a:off x="3338787" y="89045"/>
          <a:ext cx="8128000" cy="2296160"/>
        </p:xfrm>
        <a:graphic>
          <a:graphicData uri="http://schemas.openxmlformats.org/drawingml/2006/table">
            <a:tbl>
              <a:tblPr firstRow="1" bandRow="1">
                <a:tableStyleId>{5940675A-B579-460E-94D1-54222C63F5DA}</a:tableStyleId>
              </a:tblPr>
              <a:tblGrid>
                <a:gridCol w="1506482">
                  <a:extLst>
                    <a:ext uri="{9D8B030D-6E8A-4147-A177-3AD203B41FA5}">
                      <a16:colId xmlns:a16="http://schemas.microsoft.com/office/drawing/2014/main" val="3234223725"/>
                    </a:ext>
                  </a:extLst>
                </a:gridCol>
                <a:gridCol w="6621518">
                  <a:extLst>
                    <a:ext uri="{9D8B030D-6E8A-4147-A177-3AD203B41FA5}">
                      <a16:colId xmlns:a16="http://schemas.microsoft.com/office/drawing/2014/main" val="156707994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b="1" u="none" dirty="0"/>
                        <a:t>Información del ítem</a:t>
                      </a:r>
                    </a:p>
                    <a:p>
                      <a:pPr algn="ctr"/>
                      <a:endParaRPr lang="es-DO" b="1" dirty="0"/>
                    </a:p>
                  </a:txBody>
                  <a:tcPr/>
                </a:tc>
                <a:tc hMerge="1">
                  <a:txBody>
                    <a:bodyPr/>
                    <a:lstStyle/>
                    <a:p>
                      <a:endParaRPr lang="es-DO" dirty="0"/>
                    </a:p>
                  </a:txBody>
                  <a:tcPr/>
                </a:tc>
                <a:extLst>
                  <a:ext uri="{0D108BD9-81ED-4DB2-BD59-A6C34878D82A}">
                    <a16:rowId xmlns:a16="http://schemas.microsoft.com/office/drawing/2014/main" val="2012813729"/>
                  </a:ext>
                </a:extLst>
              </a:tr>
              <a:tr h="370840">
                <a:tc>
                  <a:txBody>
                    <a:bodyPr/>
                    <a:lstStyle/>
                    <a:p>
                      <a:r>
                        <a:rPr lang="es-DO" b="1" dirty="0"/>
                        <a:t>Competencia</a:t>
                      </a:r>
                    </a:p>
                  </a:txBody>
                  <a:tcPr/>
                </a:tc>
                <a:tc>
                  <a:txBody>
                    <a:bodyPr/>
                    <a:lstStyle/>
                    <a:p>
                      <a:r>
                        <a:rPr lang="es-DO" dirty="0"/>
                        <a:t>Ofrece explicaciones científicas a problemas y fenómenos naturales.</a:t>
                      </a:r>
                    </a:p>
                  </a:txBody>
                  <a:tcPr/>
                </a:tc>
                <a:extLst>
                  <a:ext uri="{0D108BD9-81ED-4DB2-BD59-A6C34878D82A}">
                    <a16:rowId xmlns:a16="http://schemas.microsoft.com/office/drawing/2014/main" val="3512729123"/>
                  </a:ext>
                </a:extLst>
              </a:tr>
              <a:tr h="370840">
                <a:tc>
                  <a:txBody>
                    <a:bodyPr/>
                    <a:lstStyle/>
                    <a:p>
                      <a:r>
                        <a:rPr lang="es-DO" b="1" dirty="0"/>
                        <a:t>Afirmación</a:t>
                      </a:r>
                    </a:p>
                  </a:txBody>
                  <a:tcPr/>
                </a:tc>
                <a:tc>
                  <a:txBody>
                    <a:bodyPr/>
                    <a:lstStyle/>
                    <a:p>
                      <a:r>
                        <a:rPr lang="es-DO" dirty="0"/>
                        <a:t>Explica el uso de distintos conceptos, teorías y modelos propios de las ciencias de la naturaleza en una situación problema o en un fenómeno natural.</a:t>
                      </a:r>
                    </a:p>
                  </a:txBody>
                  <a:tcPr/>
                </a:tc>
                <a:extLst>
                  <a:ext uri="{0D108BD9-81ED-4DB2-BD59-A6C34878D82A}">
                    <a16:rowId xmlns:a16="http://schemas.microsoft.com/office/drawing/2014/main" val="3592570273"/>
                  </a:ext>
                </a:extLst>
              </a:tr>
              <a:tr h="370840">
                <a:tc>
                  <a:txBody>
                    <a:bodyPr/>
                    <a:lstStyle/>
                    <a:p>
                      <a:r>
                        <a:rPr lang="es-DO" b="1" dirty="0"/>
                        <a:t>Evidencia</a:t>
                      </a:r>
                    </a:p>
                  </a:txBody>
                  <a:tcPr/>
                </a:tc>
                <a:tc>
                  <a:txBody>
                    <a:bodyPr/>
                    <a:lstStyle/>
                    <a:p>
                      <a:r>
                        <a:rPr lang="es-DO" dirty="0"/>
                        <a:t>Justifica cómo las acciones humanas generan cambios en el entorno.</a:t>
                      </a:r>
                    </a:p>
                  </a:txBody>
                  <a:tcPr/>
                </a:tc>
                <a:extLst>
                  <a:ext uri="{0D108BD9-81ED-4DB2-BD59-A6C34878D82A}">
                    <a16:rowId xmlns:a16="http://schemas.microsoft.com/office/drawing/2014/main" val="2875623390"/>
                  </a:ext>
                </a:extLst>
              </a:tr>
            </a:tbl>
          </a:graphicData>
        </a:graphic>
      </p:graphicFrame>
    </p:spTree>
    <p:extLst>
      <p:ext uri="{BB962C8B-B14F-4D97-AF65-F5344CB8AC3E}">
        <p14:creationId xmlns:p14="http://schemas.microsoft.com/office/powerpoint/2010/main" val="132545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6"/>
            <a:ext cx="3731172" cy="654378"/>
          </a:xfrm>
        </p:spPr>
        <p:txBody>
          <a:bodyPr>
            <a:normAutofit/>
          </a:bodyPr>
          <a:lstStyle/>
          <a:p>
            <a:pPr algn="ctr"/>
            <a:r>
              <a:rPr lang="es-DO" sz="2800" dirty="0"/>
              <a:t>Ejemplo de ítem 3</a:t>
            </a:r>
          </a:p>
        </p:txBody>
      </p:sp>
      <p:pic>
        <p:nvPicPr>
          <p:cNvPr id="7" name="Marcador de contenido 6"/>
          <p:cNvPicPr>
            <a:picLocks noGrp="1" noChangeAspect="1"/>
          </p:cNvPicPr>
          <p:nvPr>
            <p:ph idx="1"/>
          </p:nvPr>
        </p:nvPicPr>
        <p:blipFill rotWithShape="1">
          <a:blip r:embed="rId2"/>
          <a:srcRect l="19979" t="23726" r="20963" b="15548"/>
          <a:stretch/>
        </p:blipFill>
        <p:spPr>
          <a:xfrm>
            <a:off x="1707930" y="2116514"/>
            <a:ext cx="8507895" cy="4361515"/>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760871353"/>
              </p:ext>
            </p:extLst>
          </p:nvPr>
        </p:nvGraphicFramePr>
        <p:xfrm>
          <a:off x="3338787" y="89045"/>
          <a:ext cx="8128000" cy="1630680"/>
        </p:xfrm>
        <a:graphic>
          <a:graphicData uri="http://schemas.openxmlformats.org/drawingml/2006/table">
            <a:tbl>
              <a:tblPr firstRow="1" bandRow="1">
                <a:tableStyleId>{5940675A-B579-460E-94D1-54222C63F5DA}</a:tableStyleId>
              </a:tblPr>
              <a:tblGrid>
                <a:gridCol w="1506482">
                  <a:extLst>
                    <a:ext uri="{9D8B030D-6E8A-4147-A177-3AD203B41FA5}">
                      <a16:colId xmlns:a16="http://schemas.microsoft.com/office/drawing/2014/main" val="3234223725"/>
                    </a:ext>
                  </a:extLst>
                </a:gridCol>
                <a:gridCol w="6621518">
                  <a:extLst>
                    <a:ext uri="{9D8B030D-6E8A-4147-A177-3AD203B41FA5}">
                      <a16:colId xmlns:a16="http://schemas.microsoft.com/office/drawing/2014/main" val="156707994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b="1" u="none" dirty="0"/>
                        <a:t>Información del ítem</a:t>
                      </a:r>
                    </a:p>
                  </a:txBody>
                  <a:tcPr/>
                </a:tc>
                <a:tc hMerge="1">
                  <a:txBody>
                    <a:bodyPr/>
                    <a:lstStyle/>
                    <a:p>
                      <a:endParaRPr lang="es-DO" dirty="0"/>
                    </a:p>
                  </a:txBody>
                  <a:tcPr/>
                </a:tc>
                <a:extLst>
                  <a:ext uri="{0D108BD9-81ED-4DB2-BD59-A6C34878D82A}">
                    <a16:rowId xmlns:a16="http://schemas.microsoft.com/office/drawing/2014/main" val="2012813729"/>
                  </a:ext>
                </a:extLst>
              </a:tr>
              <a:tr h="370840">
                <a:tc>
                  <a:txBody>
                    <a:bodyPr/>
                    <a:lstStyle/>
                    <a:p>
                      <a:r>
                        <a:rPr lang="es-DO" sz="1400" b="1" dirty="0"/>
                        <a:t>Competencia</a:t>
                      </a:r>
                    </a:p>
                  </a:txBody>
                  <a:tcPr/>
                </a:tc>
                <a:tc>
                  <a:txBody>
                    <a:bodyPr/>
                    <a:lstStyle/>
                    <a:p>
                      <a:r>
                        <a:rPr lang="es-DO" sz="1400" dirty="0"/>
                        <a:t>Aplica procedimientos científicos para solucionar problemas o dar respuestas a fenómenos naturales</a:t>
                      </a:r>
                    </a:p>
                  </a:txBody>
                  <a:tcPr/>
                </a:tc>
                <a:extLst>
                  <a:ext uri="{0D108BD9-81ED-4DB2-BD59-A6C34878D82A}">
                    <a16:rowId xmlns:a16="http://schemas.microsoft.com/office/drawing/2014/main" val="3512729123"/>
                  </a:ext>
                </a:extLst>
              </a:tr>
              <a:tr h="370840">
                <a:tc>
                  <a:txBody>
                    <a:bodyPr/>
                    <a:lstStyle/>
                    <a:p>
                      <a:r>
                        <a:rPr lang="es-DO" sz="1400" b="1" dirty="0"/>
                        <a:t>Afirmación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400" dirty="0"/>
                        <a:t>Analiza los fenómenos naturales por medio de procedimientos científicos.</a:t>
                      </a:r>
                    </a:p>
                  </a:txBody>
                  <a:tcPr/>
                </a:tc>
                <a:extLst>
                  <a:ext uri="{0D108BD9-81ED-4DB2-BD59-A6C34878D82A}">
                    <a16:rowId xmlns:a16="http://schemas.microsoft.com/office/drawing/2014/main" val="3592570273"/>
                  </a:ext>
                </a:extLst>
              </a:tr>
              <a:tr h="370840">
                <a:tc>
                  <a:txBody>
                    <a:bodyPr/>
                    <a:lstStyle/>
                    <a:p>
                      <a:r>
                        <a:rPr lang="es-DO" sz="1400" b="1" dirty="0"/>
                        <a:t>Evidencia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400" dirty="0"/>
                        <a:t>Analiza datos de procedimientos científicos para producir explicaciones.</a:t>
                      </a:r>
                    </a:p>
                  </a:txBody>
                  <a:tcPr/>
                </a:tc>
                <a:extLst>
                  <a:ext uri="{0D108BD9-81ED-4DB2-BD59-A6C34878D82A}">
                    <a16:rowId xmlns:a16="http://schemas.microsoft.com/office/drawing/2014/main" val="2875623390"/>
                  </a:ext>
                </a:extLst>
              </a:tr>
            </a:tbl>
          </a:graphicData>
        </a:graphic>
      </p:graphicFrame>
    </p:spTree>
    <p:extLst>
      <p:ext uri="{BB962C8B-B14F-4D97-AF65-F5344CB8AC3E}">
        <p14:creationId xmlns:p14="http://schemas.microsoft.com/office/powerpoint/2010/main" val="26128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559" y="217980"/>
            <a:ext cx="2388476" cy="685909"/>
          </a:xfrm>
        </p:spPr>
        <p:txBody>
          <a:bodyPr>
            <a:normAutofit/>
          </a:bodyPr>
          <a:lstStyle/>
          <a:p>
            <a:pPr algn="ctr"/>
            <a:r>
              <a:rPr lang="es-DO" sz="2800" dirty="0"/>
              <a:t>Ejemplo ítem 4</a:t>
            </a:r>
          </a:p>
        </p:txBody>
      </p:sp>
      <p:pic>
        <p:nvPicPr>
          <p:cNvPr id="4" name="Marcador de contenido 3"/>
          <p:cNvPicPr>
            <a:picLocks noGrp="1" noChangeAspect="1"/>
          </p:cNvPicPr>
          <p:nvPr>
            <p:ph idx="1"/>
          </p:nvPr>
        </p:nvPicPr>
        <p:blipFill rotWithShape="1">
          <a:blip r:embed="rId2"/>
          <a:srcRect l="20637" t="15053" r="22542" b="4703"/>
          <a:stretch/>
        </p:blipFill>
        <p:spPr>
          <a:xfrm>
            <a:off x="1790414" y="1916292"/>
            <a:ext cx="8945217" cy="4941708"/>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520315463"/>
              </p:ext>
            </p:extLst>
          </p:nvPr>
        </p:nvGraphicFramePr>
        <p:xfrm>
          <a:off x="3338787" y="89045"/>
          <a:ext cx="8128000" cy="1778000"/>
        </p:xfrm>
        <a:graphic>
          <a:graphicData uri="http://schemas.openxmlformats.org/drawingml/2006/table">
            <a:tbl>
              <a:tblPr firstRow="1" bandRow="1">
                <a:tableStyleId>{5940675A-B579-460E-94D1-54222C63F5DA}</a:tableStyleId>
              </a:tblPr>
              <a:tblGrid>
                <a:gridCol w="1506482">
                  <a:extLst>
                    <a:ext uri="{9D8B030D-6E8A-4147-A177-3AD203B41FA5}">
                      <a16:colId xmlns:a16="http://schemas.microsoft.com/office/drawing/2014/main" val="3234223725"/>
                    </a:ext>
                  </a:extLst>
                </a:gridCol>
                <a:gridCol w="6621518">
                  <a:extLst>
                    <a:ext uri="{9D8B030D-6E8A-4147-A177-3AD203B41FA5}">
                      <a16:colId xmlns:a16="http://schemas.microsoft.com/office/drawing/2014/main" val="156707994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b="1" u="none" dirty="0"/>
                        <a:t>Información del ítem</a:t>
                      </a:r>
                    </a:p>
                  </a:txBody>
                  <a:tcPr/>
                </a:tc>
                <a:tc hMerge="1">
                  <a:txBody>
                    <a:bodyPr/>
                    <a:lstStyle/>
                    <a:p>
                      <a:endParaRPr lang="es-DO" dirty="0"/>
                    </a:p>
                  </a:txBody>
                  <a:tcPr/>
                </a:tc>
                <a:extLst>
                  <a:ext uri="{0D108BD9-81ED-4DB2-BD59-A6C34878D82A}">
                    <a16:rowId xmlns:a16="http://schemas.microsoft.com/office/drawing/2014/main" val="2012813729"/>
                  </a:ext>
                </a:extLst>
              </a:tr>
              <a:tr h="370840">
                <a:tc>
                  <a:txBody>
                    <a:bodyPr/>
                    <a:lstStyle/>
                    <a:p>
                      <a:r>
                        <a:rPr lang="es-DO" sz="1400" b="1" dirty="0"/>
                        <a:t>Competencia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400" dirty="0"/>
                        <a:t>Ofrece explicaciones científicas a problemas y fenómenos naturales.</a:t>
                      </a:r>
                    </a:p>
                  </a:txBody>
                  <a:tcPr/>
                </a:tc>
                <a:extLst>
                  <a:ext uri="{0D108BD9-81ED-4DB2-BD59-A6C34878D82A}">
                    <a16:rowId xmlns:a16="http://schemas.microsoft.com/office/drawing/2014/main" val="3512729123"/>
                  </a:ext>
                </a:extLst>
              </a:tr>
              <a:tr h="370840">
                <a:tc>
                  <a:txBody>
                    <a:bodyPr/>
                    <a:lstStyle/>
                    <a:p>
                      <a:r>
                        <a:rPr lang="es-DO" sz="1400" b="1" dirty="0"/>
                        <a:t>Afirmación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400" dirty="0"/>
                        <a:t>Explica el uso de distintos conceptos, teorías y modelos propios de las ciencias de la naturaleza en una situación problema o en un fenómeno natural.</a:t>
                      </a:r>
                    </a:p>
                  </a:txBody>
                  <a:tcPr/>
                </a:tc>
                <a:extLst>
                  <a:ext uri="{0D108BD9-81ED-4DB2-BD59-A6C34878D82A}">
                    <a16:rowId xmlns:a16="http://schemas.microsoft.com/office/drawing/2014/main" val="3592570273"/>
                  </a:ext>
                </a:extLst>
              </a:tr>
              <a:tr h="370840">
                <a:tc>
                  <a:txBody>
                    <a:bodyPr/>
                    <a:lstStyle/>
                    <a:p>
                      <a:r>
                        <a:rPr lang="es-DO" sz="1400" b="1" dirty="0"/>
                        <a:t>Evidencia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400" dirty="0"/>
                        <a:t>Explica por qué existen las relaciones entre los factores bióticos y abióticos que hacen parte de la biósfera terrestre.</a:t>
                      </a:r>
                    </a:p>
                  </a:txBody>
                  <a:tcPr/>
                </a:tc>
                <a:extLst>
                  <a:ext uri="{0D108BD9-81ED-4DB2-BD59-A6C34878D82A}">
                    <a16:rowId xmlns:a16="http://schemas.microsoft.com/office/drawing/2014/main" val="2875623390"/>
                  </a:ext>
                </a:extLst>
              </a:tr>
            </a:tbl>
          </a:graphicData>
        </a:graphic>
      </p:graphicFrame>
    </p:spTree>
    <p:extLst>
      <p:ext uri="{BB962C8B-B14F-4D97-AF65-F5344CB8AC3E}">
        <p14:creationId xmlns:p14="http://schemas.microsoft.com/office/powerpoint/2010/main" val="155754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3E7ED3-ECFD-496E-B1DB-115B104F3089}"/>
              </a:ext>
            </a:extLst>
          </p:cNvPr>
          <p:cNvSpPr>
            <a:spLocks noGrp="1"/>
          </p:cNvSpPr>
          <p:nvPr>
            <p:ph idx="1"/>
          </p:nvPr>
        </p:nvSpPr>
        <p:spPr>
          <a:xfrm>
            <a:off x="381334" y="2206254"/>
            <a:ext cx="11300348" cy="6057693"/>
          </a:xfrm>
        </p:spPr>
        <p:txBody>
          <a:bodyPr/>
          <a:lstStyle/>
          <a:p>
            <a:pPr marL="0" indent="0">
              <a:lnSpc>
                <a:spcPct val="107000"/>
              </a:lnSpc>
              <a:spcAft>
                <a:spcPts val="800"/>
              </a:spcAft>
              <a:buNone/>
            </a:pPr>
            <a:r>
              <a:rPr lang="es-DO" sz="2000" dirty="0">
                <a:latin typeface="Calibri" panose="020F0502020204030204" pitchFamily="34" charset="0"/>
                <a:ea typeface="Calibri" panose="020F0502020204030204" pitchFamily="34" charset="0"/>
                <a:cs typeface="Times New Roman" panose="02020603050405020304" pitchFamily="18" charset="0"/>
              </a:rPr>
              <a:t>Durante una clase de química el profesor explica a los estudiantes que el pH es el indicador del grado de acidez o basicidad de las sustancias y que las sustancias con pH mayor de 7 son básicas y por debajo de 7 son ácidas. Cuando su pH es 7 la sustancia es neutra.</a:t>
            </a:r>
          </a:p>
          <a:p>
            <a:pPr marL="0" indent="0">
              <a:lnSpc>
                <a:spcPct val="107000"/>
              </a:lnSpc>
              <a:spcAft>
                <a:spcPts val="800"/>
              </a:spcAft>
              <a:buNone/>
            </a:pPr>
            <a:r>
              <a:rPr lang="es-DO" sz="2000" dirty="0">
                <a:latin typeface="Calibri" panose="020F0502020204030204" pitchFamily="34" charset="0"/>
                <a:ea typeface="Calibri" panose="020F0502020204030204" pitchFamily="34" charset="0"/>
                <a:cs typeface="Times New Roman" panose="02020603050405020304" pitchFamily="18" charset="0"/>
              </a:rPr>
              <a:t>A continuación, el profesor le presenta una tabla con varias sustancias y sus valores de pH y les pide que las clasifique como ácidas, básicas o neutras de acuerdo a sus pH.</a:t>
            </a:r>
          </a:p>
          <a:p>
            <a:endParaRPr lang="es-DO" dirty="0"/>
          </a:p>
        </p:txBody>
      </p:sp>
      <p:graphicFrame>
        <p:nvGraphicFramePr>
          <p:cNvPr id="7" name="Tabla 6">
            <a:extLst>
              <a:ext uri="{FF2B5EF4-FFF2-40B4-BE49-F238E27FC236}">
                <a16:creationId xmlns:a16="http://schemas.microsoft.com/office/drawing/2014/main" id="{8D818F6D-56F5-4BD9-BF59-CF568D6E6F39}"/>
              </a:ext>
            </a:extLst>
          </p:cNvPr>
          <p:cNvGraphicFramePr>
            <a:graphicFrameLocks noGrp="1"/>
          </p:cNvGraphicFramePr>
          <p:nvPr>
            <p:extLst>
              <p:ext uri="{D42A27DB-BD31-4B8C-83A1-F6EECF244321}">
                <p14:modId xmlns:p14="http://schemas.microsoft.com/office/powerpoint/2010/main" val="2867009794"/>
              </p:ext>
            </p:extLst>
          </p:nvPr>
        </p:nvGraphicFramePr>
        <p:xfrm>
          <a:off x="2388198" y="4237391"/>
          <a:ext cx="6005015" cy="2401747"/>
        </p:xfrm>
        <a:graphic>
          <a:graphicData uri="http://schemas.openxmlformats.org/drawingml/2006/table">
            <a:tbl>
              <a:tblPr firstRow="1" firstCol="1" bandRow="1"/>
              <a:tblGrid>
                <a:gridCol w="2843659">
                  <a:extLst>
                    <a:ext uri="{9D8B030D-6E8A-4147-A177-3AD203B41FA5}">
                      <a16:colId xmlns:a16="http://schemas.microsoft.com/office/drawing/2014/main" val="299768432"/>
                    </a:ext>
                  </a:extLst>
                </a:gridCol>
                <a:gridCol w="1580678">
                  <a:extLst>
                    <a:ext uri="{9D8B030D-6E8A-4147-A177-3AD203B41FA5}">
                      <a16:colId xmlns:a16="http://schemas.microsoft.com/office/drawing/2014/main" val="2406709107"/>
                    </a:ext>
                  </a:extLst>
                </a:gridCol>
                <a:gridCol w="1580678">
                  <a:extLst>
                    <a:ext uri="{9D8B030D-6E8A-4147-A177-3AD203B41FA5}">
                      <a16:colId xmlns:a16="http://schemas.microsoft.com/office/drawing/2014/main" val="849506879"/>
                    </a:ext>
                  </a:extLst>
                </a:gridCol>
              </a:tblGrid>
              <a:tr h="0">
                <a:tc>
                  <a:txBody>
                    <a:bodyPr/>
                    <a:lstStyle/>
                    <a:p>
                      <a:pPr algn="ctr">
                        <a:lnSpc>
                          <a:spcPct val="107000"/>
                        </a:lnSpc>
                        <a:spcAft>
                          <a:spcPts val="0"/>
                        </a:spcAft>
                      </a:pPr>
                      <a:r>
                        <a:rPr lang="es-DO" sz="1600" b="1" dirty="0">
                          <a:effectLst/>
                          <a:latin typeface="Calibri" panose="020F0502020204030204" pitchFamily="34" charset="0"/>
                          <a:ea typeface="Calibri" panose="020F0502020204030204" pitchFamily="34" charset="0"/>
                          <a:cs typeface="Times New Roman" panose="02020603050405020304" pitchFamily="18" charset="0"/>
                        </a:rPr>
                        <a:t>Sustancias Comunes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DO" sz="1600" b="1">
                          <a:effectLst/>
                          <a:latin typeface="Calibri" panose="020F0502020204030204" pitchFamily="34" charset="0"/>
                          <a:ea typeface="Calibri" panose="020F0502020204030204" pitchFamily="34" charset="0"/>
                          <a:cs typeface="Times New Roman" panose="02020603050405020304" pitchFamily="18" charset="0"/>
                        </a:rPr>
                        <a:t>pH</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DO" sz="1600" b="1" dirty="0">
                          <a:effectLst/>
                          <a:latin typeface="Calibri" panose="020F0502020204030204" pitchFamily="34" charset="0"/>
                          <a:ea typeface="Calibri" panose="020F0502020204030204" pitchFamily="34" charset="0"/>
                          <a:cs typeface="Times New Roman" panose="02020603050405020304" pitchFamily="18" charset="0"/>
                        </a:rPr>
                        <a:t>Clasificación</a:t>
                      </a:r>
                      <a:r>
                        <a:rPr lang="es-DO"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4045136628"/>
                  </a:ext>
                </a:extLst>
              </a:tr>
              <a:tr h="358741">
                <a:tc>
                  <a:txBody>
                    <a:bodyPr/>
                    <a:lstStyle/>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Jugo de limón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6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06068"/>
                  </a:ext>
                </a:extLst>
              </a:tr>
              <a:tr h="358741">
                <a:tc>
                  <a:txBody>
                    <a:bodyPr/>
                    <a:lstStyle/>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Caf</a:t>
                      </a:r>
                      <a:r>
                        <a:rPr lang="es-DO" sz="1600" dirty="0">
                          <a:effectLst/>
                          <a:latin typeface="Arial" panose="020B0604020202020204" pitchFamily="34" charset="0"/>
                          <a:ea typeface="Calibri" panose="020F0502020204030204" pitchFamily="34" charset="0"/>
                          <a:cs typeface="Times New Roman" panose="02020603050405020304" pitchFamily="18" charset="0"/>
                        </a:rPr>
                        <a:t>é</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6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096648"/>
                  </a:ext>
                </a:extLst>
              </a:tr>
              <a:tr h="358741">
                <a:tc>
                  <a:txBody>
                    <a:bodyPr/>
                    <a:lstStyle/>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Sangre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6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104768"/>
                  </a:ext>
                </a:extLst>
              </a:tr>
              <a:tr h="358741">
                <a:tc>
                  <a:txBody>
                    <a:bodyPr/>
                    <a:lstStyle/>
                    <a:p>
                      <a:pP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Leche de magnesia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905235"/>
                  </a:ext>
                </a:extLst>
              </a:tr>
              <a:tr h="358741">
                <a:tc>
                  <a:txBody>
                    <a:bodyPr/>
                    <a:lstStyle/>
                    <a:p>
                      <a:pPr>
                        <a:lnSpc>
                          <a:spcPct val="107000"/>
                        </a:lnSpc>
                        <a:spcAft>
                          <a:spcPts val="0"/>
                        </a:spcAft>
                      </a:pPr>
                      <a:r>
                        <a:rPr lang="es-DO" sz="1600">
                          <a:effectLst/>
                          <a:latin typeface="Calibri" panose="020F0502020204030204" pitchFamily="34" charset="0"/>
                          <a:ea typeface="Calibri" panose="020F0502020204030204" pitchFamily="34" charset="0"/>
                          <a:cs typeface="Times New Roman" panose="02020603050405020304" pitchFamily="18" charset="0"/>
                        </a:rPr>
                        <a:t>Agua pura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508564"/>
                  </a:ext>
                </a:extLst>
              </a:tr>
              <a:tr h="358741">
                <a:tc>
                  <a:txBody>
                    <a:bodyPr/>
                    <a:lstStyle/>
                    <a:p>
                      <a:pPr>
                        <a:lnSpc>
                          <a:spcPct val="107000"/>
                        </a:lnSpc>
                        <a:spcAft>
                          <a:spcPts val="0"/>
                        </a:spcAft>
                      </a:pPr>
                      <a:r>
                        <a:rPr lang="es-DO" sz="1600">
                          <a:effectLst/>
                          <a:latin typeface="Calibri" panose="020F0502020204030204" pitchFamily="34" charset="0"/>
                          <a:ea typeface="Calibri" panose="020F0502020204030204" pitchFamily="34" charset="0"/>
                          <a:cs typeface="Times New Roman" panose="02020603050405020304" pitchFamily="18" charset="0"/>
                        </a:rPr>
                        <a:t>Agua de mar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6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D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539640"/>
                  </a:ext>
                </a:extLst>
              </a:tr>
            </a:tbl>
          </a:graphicData>
        </a:graphic>
      </p:graphicFrame>
      <p:sp>
        <p:nvSpPr>
          <p:cNvPr id="8" name="Rectangle 1">
            <a:extLst>
              <a:ext uri="{FF2B5EF4-FFF2-40B4-BE49-F238E27FC236}">
                <a16:creationId xmlns:a16="http://schemas.microsoft.com/office/drawing/2014/main" id="{188995F2-765A-44EA-9782-CB0840E3AF0A}"/>
              </a:ext>
            </a:extLst>
          </p:cNvPr>
          <p:cNvSpPr>
            <a:spLocks noChangeArrowheads="1"/>
          </p:cNvSpPr>
          <p:nvPr/>
        </p:nvSpPr>
        <p:spPr bwMode="auto">
          <a:xfrm>
            <a:off x="4386263" y="34020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DO"/>
          </a:p>
        </p:txBody>
      </p:sp>
      <p:sp>
        <p:nvSpPr>
          <p:cNvPr id="5" name="Título 1"/>
          <p:cNvSpPr>
            <a:spLocks noGrp="1"/>
          </p:cNvSpPr>
          <p:nvPr>
            <p:ph type="title"/>
          </p:nvPr>
        </p:nvSpPr>
        <p:spPr>
          <a:xfrm>
            <a:off x="186559" y="217980"/>
            <a:ext cx="2388476" cy="685909"/>
          </a:xfrm>
        </p:spPr>
        <p:txBody>
          <a:bodyPr>
            <a:normAutofit fontScale="90000"/>
          </a:bodyPr>
          <a:lstStyle/>
          <a:p>
            <a:pPr algn="ctr"/>
            <a:r>
              <a:rPr lang="es-DO" sz="2800" dirty="0"/>
              <a:t>Ejemplo ítem 5 ítem abierto</a:t>
            </a:r>
          </a:p>
        </p:txBody>
      </p:sp>
      <p:graphicFrame>
        <p:nvGraphicFramePr>
          <p:cNvPr id="6" name="Tabla 5"/>
          <p:cNvGraphicFramePr>
            <a:graphicFrameLocks noGrp="1"/>
          </p:cNvGraphicFramePr>
          <p:nvPr>
            <p:extLst>
              <p:ext uri="{D42A27DB-BD31-4B8C-83A1-F6EECF244321}">
                <p14:modId xmlns:p14="http://schemas.microsoft.com/office/powerpoint/2010/main" val="597414646"/>
              </p:ext>
            </p:extLst>
          </p:nvPr>
        </p:nvGraphicFramePr>
        <p:xfrm>
          <a:off x="3338787" y="89043"/>
          <a:ext cx="8128000" cy="1680809"/>
        </p:xfrm>
        <a:graphic>
          <a:graphicData uri="http://schemas.openxmlformats.org/drawingml/2006/table">
            <a:tbl>
              <a:tblPr firstRow="1" bandRow="1">
                <a:tableStyleId>{5940675A-B579-460E-94D1-54222C63F5DA}</a:tableStyleId>
              </a:tblPr>
              <a:tblGrid>
                <a:gridCol w="1506482">
                  <a:extLst>
                    <a:ext uri="{9D8B030D-6E8A-4147-A177-3AD203B41FA5}">
                      <a16:colId xmlns:a16="http://schemas.microsoft.com/office/drawing/2014/main" val="3234223725"/>
                    </a:ext>
                  </a:extLst>
                </a:gridCol>
                <a:gridCol w="6621518">
                  <a:extLst>
                    <a:ext uri="{9D8B030D-6E8A-4147-A177-3AD203B41FA5}">
                      <a16:colId xmlns:a16="http://schemas.microsoft.com/office/drawing/2014/main" val="1567079940"/>
                    </a:ext>
                  </a:extLst>
                </a:gridCol>
              </a:tblGrid>
              <a:tr h="30920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600" b="1" u="none" dirty="0"/>
                        <a:t>Información del ítem</a:t>
                      </a:r>
                    </a:p>
                  </a:txBody>
                  <a:tcPr/>
                </a:tc>
                <a:tc hMerge="1">
                  <a:txBody>
                    <a:bodyPr/>
                    <a:lstStyle/>
                    <a:p>
                      <a:endParaRPr lang="es-DO" dirty="0"/>
                    </a:p>
                  </a:txBody>
                  <a:tcPr/>
                </a:tc>
                <a:extLst>
                  <a:ext uri="{0D108BD9-81ED-4DB2-BD59-A6C34878D82A}">
                    <a16:rowId xmlns:a16="http://schemas.microsoft.com/office/drawing/2014/main" val="2012813729"/>
                  </a:ext>
                </a:extLst>
              </a:tr>
              <a:tr h="309209">
                <a:tc>
                  <a:txBody>
                    <a:bodyPr/>
                    <a:lstStyle/>
                    <a:p>
                      <a:r>
                        <a:rPr lang="es-DO" sz="1400" b="1" dirty="0"/>
                        <a:t>Competencia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400" dirty="0"/>
                        <a:t>Ofrece explicaciones científicas a problemas y fenómenos naturales.</a:t>
                      </a:r>
                    </a:p>
                  </a:txBody>
                  <a:tcPr/>
                </a:tc>
                <a:extLst>
                  <a:ext uri="{0D108BD9-81ED-4DB2-BD59-A6C34878D82A}">
                    <a16:rowId xmlns:a16="http://schemas.microsoft.com/office/drawing/2014/main" val="3512729123"/>
                  </a:ext>
                </a:extLst>
              </a:tr>
              <a:tr h="432046">
                <a:tc>
                  <a:txBody>
                    <a:bodyPr/>
                    <a:lstStyle/>
                    <a:p>
                      <a:r>
                        <a:rPr lang="es-DO" sz="1400" b="1" dirty="0"/>
                        <a:t>Afirmación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400" dirty="0"/>
                        <a:t>Explica el uso de distintos conceptos, teorías y modelos propios de las ciencias de la naturaleza en una situación problema o en un fenómeno natural.</a:t>
                      </a:r>
                    </a:p>
                  </a:txBody>
                  <a:tcPr/>
                </a:tc>
                <a:extLst>
                  <a:ext uri="{0D108BD9-81ED-4DB2-BD59-A6C34878D82A}">
                    <a16:rowId xmlns:a16="http://schemas.microsoft.com/office/drawing/2014/main" val="3592570273"/>
                  </a:ext>
                </a:extLst>
              </a:tr>
              <a:tr h="432046">
                <a:tc>
                  <a:txBody>
                    <a:bodyPr/>
                    <a:lstStyle/>
                    <a:p>
                      <a:r>
                        <a:rPr lang="es-DO" sz="1400" b="1" dirty="0"/>
                        <a:t>Evidencia</a:t>
                      </a:r>
                    </a:p>
                  </a:txBody>
                  <a:tcPr/>
                </a:tc>
                <a:tc>
                  <a:txBody>
                    <a:bodyPr/>
                    <a:lstStyle/>
                    <a:p>
                      <a:pPr lvl="0"/>
                      <a:r>
                        <a:rPr lang="es-DO" sz="1400" dirty="0">
                          <a:solidFill>
                            <a:prstClr val="black"/>
                          </a:solidFill>
                        </a:rPr>
                        <a:t>Explica a partir de propiedades químicas las interacciones y clasificaciones de las sustancias.</a:t>
                      </a:r>
                    </a:p>
                  </a:txBody>
                  <a:tcPr/>
                </a:tc>
                <a:extLst>
                  <a:ext uri="{0D108BD9-81ED-4DB2-BD59-A6C34878D82A}">
                    <a16:rowId xmlns:a16="http://schemas.microsoft.com/office/drawing/2014/main" val="2875623390"/>
                  </a:ext>
                </a:extLst>
              </a:tr>
            </a:tbl>
          </a:graphicData>
        </a:graphic>
      </p:graphicFrame>
    </p:spTree>
    <p:extLst>
      <p:ext uri="{BB962C8B-B14F-4D97-AF65-F5344CB8AC3E}">
        <p14:creationId xmlns:p14="http://schemas.microsoft.com/office/powerpoint/2010/main" val="2063128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52248" y="0"/>
            <a:ext cx="11101552" cy="830318"/>
          </a:xfrm>
        </p:spPr>
        <p:txBody>
          <a:bodyPr>
            <a:normAutofit fontScale="90000"/>
          </a:bodyPr>
          <a:lstStyle/>
          <a:p>
            <a:pPr algn="ctr"/>
            <a:r>
              <a:rPr lang="es-DO" sz="3100" b="1" dirty="0"/>
              <a:t>Rúbrica: instrumento que contiene los criterios para calificar el ítem abierto</a:t>
            </a:r>
          </a:p>
        </p:txBody>
      </p:sp>
      <p:graphicFrame>
        <p:nvGraphicFramePr>
          <p:cNvPr id="2" name="Tabla 1"/>
          <p:cNvGraphicFramePr>
            <a:graphicFrameLocks noGrp="1"/>
          </p:cNvGraphicFramePr>
          <p:nvPr>
            <p:extLst>
              <p:ext uri="{D42A27DB-BD31-4B8C-83A1-F6EECF244321}">
                <p14:modId xmlns:p14="http://schemas.microsoft.com/office/powerpoint/2010/main" val="554130531"/>
              </p:ext>
            </p:extLst>
          </p:nvPr>
        </p:nvGraphicFramePr>
        <p:xfrm>
          <a:off x="346840" y="719666"/>
          <a:ext cx="11592912" cy="4155091"/>
        </p:xfrm>
        <a:graphic>
          <a:graphicData uri="http://schemas.openxmlformats.org/drawingml/2006/table">
            <a:tbl>
              <a:tblPr firstRow="1" bandRow="1">
                <a:tableStyleId>{5940675A-B579-460E-94D1-54222C63F5DA}</a:tableStyleId>
              </a:tblPr>
              <a:tblGrid>
                <a:gridCol w="5328746">
                  <a:extLst>
                    <a:ext uri="{9D8B030D-6E8A-4147-A177-3AD203B41FA5}">
                      <a16:colId xmlns:a16="http://schemas.microsoft.com/office/drawing/2014/main" val="3628929900"/>
                    </a:ext>
                  </a:extLst>
                </a:gridCol>
                <a:gridCol w="4459870">
                  <a:extLst>
                    <a:ext uri="{9D8B030D-6E8A-4147-A177-3AD203B41FA5}">
                      <a16:colId xmlns:a16="http://schemas.microsoft.com/office/drawing/2014/main" val="3823863478"/>
                    </a:ext>
                  </a:extLst>
                </a:gridCol>
                <a:gridCol w="1804296">
                  <a:extLst>
                    <a:ext uri="{9D8B030D-6E8A-4147-A177-3AD203B41FA5}">
                      <a16:colId xmlns:a16="http://schemas.microsoft.com/office/drawing/2014/main" val="178149559"/>
                    </a:ext>
                  </a:extLst>
                </a:gridCol>
              </a:tblGrid>
              <a:tr h="510044">
                <a:tc>
                  <a:txBody>
                    <a:bodyPr/>
                    <a:lstStyle/>
                    <a:p>
                      <a:r>
                        <a:rPr lang="es-DO" b="1" dirty="0"/>
                        <a:t>3. Logrado</a:t>
                      </a:r>
                    </a:p>
                  </a:txBody>
                  <a:tcPr/>
                </a:tc>
                <a:tc>
                  <a:txBody>
                    <a:bodyPr/>
                    <a:lstStyle/>
                    <a:p>
                      <a:r>
                        <a:rPr lang="es-DO" b="1" dirty="0"/>
                        <a:t>2. Parcialmente logrado</a:t>
                      </a:r>
                    </a:p>
                  </a:txBody>
                  <a:tcPr/>
                </a:tc>
                <a:tc>
                  <a:txBody>
                    <a:bodyPr/>
                    <a:lstStyle/>
                    <a:p>
                      <a:r>
                        <a:rPr lang="es-DO" b="1" dirty="0"/>
                        <a:t>1. No logrado</a:t>
                      </a:r>
                    </a:p>
                  </a:txBody>
                  <a:tcPr/>
                </a:tc>
                <a:extLst>
                  <a:ext uri="{0D108BD9-81ED-4DB2-BD59-A6C34878D82A}">
                    <a16:rowId xmlns:a16="http://schemas.microsoft.com/office/drawing/2014/main" val="3760333361"/>
                  </a:ext>
                </a:extLst>
              </a:tr>
              <a:tr h="3645047">
                <a:tc>
                  <a:txBody>
                    <a:bodyPr/>
                    <a:lstStyle/>
                    <a:p>
                      <a:r>
                        <a:rPr lang="es-DO" sz="1800" kern="1200" dirty="0">
                          <a:solidFill>
                            <a:schemeClr val="tx1"/>
                          </a:solidFill>
                          <a:latin typeface="+mn-lt"/>
                          <a:ea typeface="+mn-ea"/>
                          <a:cs typeface="+mn-cs"/>
                        </a:rPr>
                        <a:t>El estudiante </a:t>
                      </a:r>
                      <a:r>
                        <a:rPr lang="es-DO" sz="1800" kern="1200" dirty="0" smtClean="0">
                          <a:solidFill>
                            <a:schemeClr val="tx1"/>
                          </a:solidFill>
                          <a:latin typeface="+mn-lt"/>
                          <a:ea typeface="+mn-ea"/>
                          <a:cs typeface="+mn-cs"/>
                        </a:rPr>
                        <a:t>clasifica todas </a:t>
                      </a:r>
                      <a:r>
                        <a:rPr lang="es-DO" sz="1800" kern="1200" dirty="0">
                          <a:solidFill>
                            <a:schemeClr val="tx1"/>
                          </a:solidFill>
                          <a:latin typeface="+mn-lt"/>
                          <a:ea typeface="+mn-ea"/>
                          <a:cs typeface="+mn-cs"/>
                        </a:rPr>
                        <a:t>las sustancias de acuerdo a sus pH</a:t>
                      </a:r>
                    </a:p>
                    <a:p>
                      <a:r>
                        <a:rPr lang="es-DO" sz="1600" baseline="0" dirty="0"/>
                        <a:t> </a:t>
                      </a:r>
                    </a:p>
                    <a:p>
                      <a:r>
                        <a:rPr lang="es-DO" sz="1800" kern="1200" dirty="0">
                          <a:solidFill>
                            <a:schemeClr val="tx1"/>
                          </a:solidFill>
                          <a:latin typeface="+mn-lt"/>
                          <a:ea typeface="+mn-ea"/>
                          <a:cs typeface="+mn-cs"/>
                        </a:rPr>
                        <a:t>Ej. Completa la tabla correctamente</a:t>
                      </a:r>
                    </a:p>
                    <a:p>
                      <a:endParaRPr lang="es-DO" sz="1800" kern="1200" dirty="0">
                        <a:solidFill>
                          <a:schemeClr val="tx1"/>
                        </a:solidFill>
                        <a:latin typeface="+mn-lt"/>
                        <a:ea typeface="+mn-ea"/>
                        <a:cs typeface="+mn-cs"/>
                      </a:endParaRPr>
                    </a:p>
                    <a:p>
                      <a:endParaRPr lang="es-DO" dirty="0"/>
                    </a:p>
                    <a:p>
                      <a:endParaRPr lang="es-DO" dirty="0"/>
                    </a:p>
                    <a:p>
                      <a:endParaRPr lang="es-DO" dirty="0"/>
                    </a:p>
                    <a:p>
                      <a:endParaRPr lang="es-DO" dirty="0"/>
                    </a:p>
                    <a:p>
                      <a:endParaRPr lang="es-DO" dirty="0"/>
                    </a:p>
                    <a:p>
                      <a:endParaRPr lang="es-DO" dirty="0"/>
                    </a:p>
                    <a:p>
                      <a:r>
                        <a:rPr lang="es-DO" dirty="0"/>
                        <a:t>O escribe a cada sustancia su clasificación fuera de la tabla.</a:t>
                      </a:r>
                    </a:p>
                  </a:txBody>
                  <a:tcPr/>
                </a:tc>
                <a:tc>
                  <a:txBody>
                    <a:bodyPr/>
                    <a:lstStyle/>
                    <a:p>
                      <a:r>
                        <a:rPr lang="es-DO" dirty="0"/>
                        <a:t>El estudiante clasifica al menos 3 sustancias de acuerdo a sus pH</a:t>
                      </a:r>
                    </a:p>
                    <a:p>
                      <a:r>
                        <a:rPr lang="es-DO" dirty="0"/>
                        <a:t>Ej. Clasifica al menos 3 sustancias en la tabla</a:t>
                      </a:r>
                    </a:p>
                    <a:p>
                      <a:endParaRPr lang="es-DO" dirty="0"/>
                    </a:p>
                    <a:p>
                      <a:endParaRPr lang="es-DO" dirty="0"/>
                    </a:p>
                    <a:p>
                      <a:endParaRPr lang="es-DO" dirty="0"/>
                    </a:p>
                    <a:p>
                      <a:endParaRPr lang="es-DO" dirty="0"/>
                    </a:p>
                    <a:p>
                      <a:endParaRPr lang="es-DO" dirty="0"/>
                    </a:p>
                    <a:p>
                      <a:endParaRPr lang="es-DO" dirty="0"/>
                    </a:p>
                    <a:p>
                      <a:endParaRPr lang="es-DO" dirty="0"/>
                    </a:p>
                    <a:p>
                      <a:r>
                        <a:rPr lang="es-DO" dirty="0"/>
                        <a:t>O  clasifica al menos 3 sustancias fuera de la tabla.</a:t>
                      </a:r>
                    </a:p>
                  </a:txBody>
                  <a:tcPr/>
                </a:tc>
                <a:tc>
                  <a:txBody>
                    <a:bodyPr/>
                    <a:lstStyle/>
                    <a:p>
                      <a:r>
                        <a:rPr lang="es-DO" dirty="0"/>
                        <a:t>El estudiante no entrega la repuesta correcta.</a:t>
                      </a:r>
                    </a:p>
                    <a:p>
                      <a:r>
                        <a:rPr lang="es-DO" dirty="0"/>
                        <a:t>-Clasifica 2 o menos sustancias de acuerdo al pH</a:t>
                      </a:r>
                    </a:p>
                    <a:p>
                      <a:r>
                        <a:rPr lang="es-DO" dirty="0"/>
                        <a:t>-Deja</a:t>
                      </a:r>
                      <a:r>
                        <a:rPr lang="es-DO" baseline="0" dirty="0"/>
                        <a:t> en blanco.</a:t>
                      </a:r>
                    </a:p>
                    <a:p>
                      <a:r>
                        <a:rPr lang="es-DO" baseline="0" dirty="0"/>
                        <a:t>-Escribe algo no relacionado con la pregunta. </a:t>
                      </a:r>
                      <a:endParaRPr lang="es-DO" dirty="0"/>
                    </a:p>
                  </a:txBody>
                  <a:tcPr/>
                </a:tc>
                <a:extLst>
                  <a:ext uri="{0D108BD9-81ED-4DB2-BD59-A6C34878D82A}">
                    <a16:rowId xmlns:a16="http://schemas.microsoft.com/office/drawing/2014/main" val="899425130"/>
                  </a:ext>
                </a:extLst>
              </a:tr>
            </a:tbl>
          </a:graphicData>
        </a:graphic>
      </p:graphicFrame>
      <p:pic>
        <p:nvPicPr>
          <p:cNvPr id="5" name="Imagen 4"/>
          <p:cNvPicPr>
            <a:picLocks noChangeAspect="1"/>
          </p:cNvPicPr>
          <p:nvPr/>
        </p:nvPicPr>
        <p:blipFill>
          <a:blip r:embed="rId2"/>
          <a:stretch>
            <a:fillRect/>
          </a:stretch>
        </p:blipFill>
        <p:spPr>
          <a:xfrm>
            <a:off x="451945" y="2034244"/>
            <a:ext cx="4992414" cy="1792258"/>
          </a:xfrm>
          <a:prstGeom prst="rect">
            <a:avLst/>
          </a:prstGeom>
        </p:spPr>
      </p:pic>
      <p:pic>
        <p:nvPicPr>
          <p:cNvPr id="6" name="Imagen 5"/>
          <p:cNvPicPr>
            <a:picLocks noChangeAspect="1"/>
          </p:cNvPicPr>
          <p:nvPr/>
        </p:nvPicPr>
        <p:blipFill>
          <a:blip r:embed="rId3"/>
          <a:stretch>
            <a:fillRect/>
          </a:stretch>
        </p:blipFill>
        <p:spPr>
          <a:xfrm>
            <a:off x="5881819" y="2198917"/>
            <a:ext cx="4187092" cy="1542766"/>
          </a:xfrm>
          <a:prstGeom prst="rect">
            <a:avLst/>
          </a:prstGeom>
        </p:spPr>
      </p:pic>
    </p:spTree>
    <p:extLst>
      <p:ext uri="{BB962C8B-B14F-4D97-AF65-F5344CB8AC3E}">
        <p14:creationId xmlns:p14="http://schemas.microsoft.com/office/powerpoint/2010/main" val="154844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775" y="293959"/>
            <a:ext cx="8046000" cy="992400"/>
          </a:xfrm>
        </p:spPr>
        <p:txBody>
          <a:bodyPr/>
          <a:lstStyle/>
          <a:p>
            <a:r>
              <a:rPr lang="es-DO" sz="3600" dirty="0">
                <a:solidFill>
                  <a:srgbClr val="002060"/>
                </a:solidFill>
                <a:latin typeface="Lato Black" panose="020B0604020202020204" charset="0"/>
                <a:ea typeface="Lato Black" panose="020B0604020202020204" charset="0"/>
                <a:cs typeface="Lato Black" panose="020B0604020202020204" charset="0"/>
              </a:rPr>
              <a:t>REPORTE DE RESULTADOS EN NIVELES DE DESEMPEÑO</a:t>
            </a:r>
          </a:p>
        </p:txBody>
      </p:sp>
      <p:sp>
        <p:nvSpPr>
          <p:cNvPr id="4" name="Marcador de número de diapositiva 3"/>
          <p:cNvSpPr>
            <a:spLocks noGrp="1"/>
          </p:cNvSpPr>
          <p:nvPr>
            <p:ph type="sldNum" idx="12"/>
          </p:nvPr>
        </p:nvSpPr>
        <p:spPr/>
        <p:txBody>
          <a:bodyPr/>
          <a:lstStyle/>
          <a:p>
            <a:fld id="{00000000-1234-1234-1234-123412341234}" type="slidenum">
              <a:rPr lang="es-DO" smtClean="0"/>
              <a:pPr/>
              <a:t>19</a:t>
            </a:fld>
            <a:endParaRPr lang="es-DO"/>
          </a:p>
        </p:txBody>
      </p:sp>
      <p:pic>
        <p:nvPicPr>
          <p:cNvPr id="5"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rotWithShape="1">
          <a:blip r:embed="rId3"/>
          <a:srcRect l="38217" t="25099" r="33913" b="20728"/>
          <a:stretch/>
        </p:blipFill>
        <p:spPr bwMode="auto">
          <a:xfrm>
            <a:off x="5833591" y="1375066"/>
            <a:ext cx="3348376" cy="4652107"/>
          </a:xfrm>
          <a:prstGeom prst="rect">
            <a:avLst/>
          </a:prstGeom>
          <a:ln>
            <a:noFill/>
          </a:ln>
          <a:extLst>
            <a:ext uri="{53640926-AAD7-44D8-BBD7-CCE9431645EC}">
              <a14:shadowObscured xmlns:a14="http://schemas.microsoft.com/office/drawing/2010/main"/>
            </a:ext>
          </a:extLst>
        </p:spPr>
      </p:pic>
      <p:sp>
        <p:nvSpPr>
          <p:cNvPr id="9" name="Marcador de texto 2"/>
          <p:cNvSpPr txBox="1">
            <a:spLocks/>
          </p:cNvSpPr>
          <p:nvPr/>
        </p:nvSpPr>
        <p:spPr>
          <a:xfrm>
            <a:off x="561570" y="1581207"/>
            <a:ext cx="5715689" cy="37313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pPr marL="101597" indent="0">
              <a:buNone/>
            </a:pPr>
            <a:r>
              <a:rPr lang="es-DO" sz="1600" b="1" dirty="0">
                <a:solidFill>
                  <a:schemeClr val="tx1"/>
                </a:solidFill>
              </a:rPr>
              <a:t>PUNTAJE PROMEDIO</a:t>
            </a:r>
          </a:p>
          <a:p>
            <a:pPr marL="101597" indent="0">
              <a:buNone/>
            </a:pPr>
            <a:r>
              <a:rPr lang="es-DO" sz="1600" b="1" dirty="0">
                <a:solidFill>
                  <a:schemeClr val="tx1"/>
                </a:solidFill>
              </a:rPr>
              <a:t>Los resultados se expresan en un puntaje promedio de las calificaciones obtenidas por todos los estudiantes, ya sea en un Centro  Educativo, en el Distrito o la Regional Educativa en cada una de las pruebas.  Luego se agrupan en niveles.</a:t>
            </a:r>
          </a:p>
          <a:p>
            <a:pPr marL="101597" indent="0">
              <a:buNone/>
            </a:pPr>
            <a:endParaRPr lang="es-DO" sz="1600" b="1" dirty="0">
              <a:solidFill>
                <a:schemeClr val="tx1"/>
              </a:solidFill>
            </a:endParaRPr>
          </a:p>
          <a:p>
            <a:pPr algn="just"/>
            <a:r>
              <a:rPr lang="es-DO" sz="1867" b="1" dirty="0">
                <a:solidFill>
                  <a:schemeClr val="tx1"/>
                </a:solidFill>
              </a:rPr>
              <a:t>Cada nivel de desempeño describe lo que saben y son capaces de hacer los estudiantes con lo que saben. </a:t>
            </a:r>
          </a:p>
          <a:p>
            <a:r>
              <a:rPr lang="es-DO" sz="1867" b="1" dirty="0">
                <a:solidFill>
                  <a:schemeClr val="tx1"/>
                </a:solidFill>
              </a:rPr>
              <a:t>Cada nivel enumera cuáles son las competencias que han desarrollado los estudiantes. </a:t>
            </a:r>
          </a:p>
          <a:p>
            <a:r>
              <a:rPr lang="es-DO" sz="1867" b="1" dirty="0">
                <a:solidFill>
                  <a:srgbClr val="000000"/>
                </a:solidFill>
                <a:latin typeface="Esphimere"/>
              </a:rPr>
              <a:t>Los niveles de desempeño  agrupan en orden creciente de complejidad los aprendizajes alcanzados.</a:t>
            </a:r>
          </a:p>
          <a:p>
            <a:pPr marL="101597" indent="0">
              <a:buNone/>
            </a:pPr>
            <a:r>
              <a:rPr lang="es-DO" sz="1867" b="1" dirty="0">
                <a:solidFill>
                  <a:srgbClr val="000000"/>
                </a:solidFill>
                <a:latin typeface="Esphimere"/>
              </a:rPr>
              <a:t>El nivel Satisfactorio es al que se aspira.</a:t>
            </a:r>
            <a:endParaRPr lang="es-DO" sz="1867" b="1" dirty="0">
              <a:solidFill>
                <a:srgbClr val="000000"/>
              </a:solidFill>
            </a:endParaRPr>
          </a:p>
          <a:p>
            <a:endParaRPr lang="es-DO" sz="3200" dirty="0"/>
          </a:p>
        </p:txBody>
      </p:sp>
      <p:sp>
        <p:nvSpPr>
          <p:cNvPr id="10" name="Recortar rectángulo de esquina diagonal 9"/>
          <p:cNvSpPr/>
          <p:nvPr/>
        </p:nvSpPr>
        <p:spPr>
          <a:xfrm>
            <a:off x="7695038" y="4576202"/>
            <a:ext cx="2830787" cy="6270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3200" dirty="0"/>
              <a:t>ELEMENTAL</a:t>
            </a:r>
            <a:r>
              <a:rPr lang="es-DO" sz="5333" dirty="0"/>
              <a:t> </a:t>
            </a:r>
          </a:p>
        </p:txBody>
      </p:sp>
      <p:sp>
        <p:nvSpPr>
          <p:cNvPr id="11" name="Recortar rectángulo de esquina diagonal 10"/>
          <p:cNvSpPr/>
          <p:nvPr/>
        </p:nvSpPr>
        <p:spPr>
          <a:xfrm>
            <a:off x="8521073" y="3162597"/>
            <a:ext cx="3003499" cy="66910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3200" dirty="0"/>
              <a:t>ACEPTABLE</a:t>
            </a:r>
            <a:r>
              <a:rPr lang="es-DO" sz="2400" dirty="0"/>
              <a:t> </a:t>
            </a:r>
          </a:p>
        </p:txBody>
      </p:sp>
      <p:sp>
        <p:nvSpPr>
          <p:cNvPr id="12" name="Recortar rectángulo de esquina diagonal 11"/>
          <p:cNvSpPr/>
          <p:nvPr/>
        </p:nvSpPr>
        <p:spPr>
          <a:xfrm>
            <a:off x="8639504" y="1612096"/>
            <a:ext cx="3230179" cy="72649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2667" dirty="0"/>
              <a:t>SATISFACTORIO </a:t>
            </a:r>
          </a:p>
        </p:txBody>
      </p:sp>
      <p:sp>
        <p:nvSpPr>
          <p:cNvPr id="3" name="Rectángulo 2"/>
          <p:cNvSpPr/>
          <p:nvPr/>
        </p:nvSpPr>
        <p:spPr>
          <a:xfrm>
            <a:off x="5661694" y="6273160"/>
            <a:ext cx="6096000" cy="584775"/>
          </a:xfrm>
          <a:prstGeom prst="rect">
            <a:avLst/>
          </a:prstGeom>
        </p:spPr>
        <p:txBody>
          <a:bodyPr>
            <a:spAutoFit/>
          </a:bodyPr>
          <a:lstStyle/>
          <a:p>
            <a:r>
              <a:rPr lang="es-DO" sz="1600" dirty="0">
                <a:solidFill>
                  <a:srgbClr val="002060"/>
                </a:solidFill>
                <a:latin typeface="Esphimere"/>
              </a:rPr>
              <a:t>Expresar los resultados en términos de niveles de desempeño permite interpretarlos pedagógicamente. </a:t>
            </a:r>
            <a:endParaRPr lang="es-DO" sz="1600" dirty="0">
              <a:solidFill>
                <a:srgbClr val="002060"/>
              </a:solidFill>
            </a:endParaRPr>
          </a:p>
        </p:txBody>
      </p:sp>
      <p:sp>
        <p:nvSpPr>
          <p:cNvPr id="13" name="Recortar rectángulo de esquina diagonal 12"/>
          <p:cNvSpPr/>
          <p:nvPr/>
        </p:nvSpPr>
        <p:spPr>
          <a:xfrm>
            <a:off x="7294301" y="5370013"/>
            <a:ext cx="2830787" cy="6270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3200" dirty="0"/>
              <a:t>BAJO</a:t>
            </a:r>
            <a:r>
              <a:rPr lang="es-DO" sz="5333" dirty="0"/>
              <a:t> </a:t>
            </a:r>
          </a:p>
        </p:txBody>
      </p:sp>
    </p:spTree>
    <p:extLst>
      <p:ext uri="{BB962C8B-B14F-4D97-AF65-F5344CB8AC3E}">
        <p14:creationId xmlns:p14="http://schemas.microsoft.com/office/powerpoint/2010/main" val="394035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3800" y="353552"/>
            <a:ext cx="10209493" cy="957456"/>
          </a:xfrm>
        </p:spPr>
        <p:txBody>
          <a:bodyPr/>
          <a:lstStyle/>
          <a:p>
            <a:r>
              <a:rPr lang="es-DO" sz="3200" b="1" dirty="0">
                <a:solidFill>
                  <a:srgbClr val="002060"/>
                </a:solidFill>
                <a:latin typeface="Lato Black" panose="020B0604020202020204" charset="0"/>
                <a:ea typeface="Lato Black" panose="020B0604020202020204" charset="0"/>
                <a:cs typeface="Lato Black" panose="020B0604020202020204" charset="0"/>
              </a:rPr>
              <a:t>CONTENIDO </a:t>
            </a:r>
          </a:p>
        </p:txBody>
      </p:sp>
      <p:sp>
        <p:nvSpPr>
          <p:cNvPr id="3" name="Marcador de texto 2"/>
          <p:cNvSpPr>
            <a:spLocks noGrp="1"/>
          </p:cNvSpPr>
          <p:nvPr>
            <p:ph type="body" idx="1"/>
          </p:nvPr>
        </p:nvSpPr>
        <p:spPr>
          <a:xfrm>
            <a:off x="862614" y="1664560"/>
            <a:ext cx="9690685" cy="4059677"/>
          </a:xfrm>
        </p:spPr>
        <p:txBody>
          <a:bodyPr/>
          <a:lstStyle/>
          <a:p>
            <a:pPr>
              <a:buFont typeface="Wingdings" panose="05000000000000000000" pitchFamily="2" charset="2"/>
              <a:buChar char="v"/>
            </a:pPr>
            <a:r>
              <a:rPr lang="es-DO" sz="2667" dirty="0"/>
              <a:t>Propósito</a:t>
            </a:r>
          </a:p>
          <a:p>
            <a:pPr>
              <a:buFont typeface="Wingdings" panose="05000000000000000000" pitchFamily="2" charset="2"/>
              <a:buChar char="v"/>
            </a:pPr>
            <a:r>
              <a:rPr lang="es-DO" sz="2667" dirty="0"/>
              <a:t>Introducción </a:t>
            </a:r>
          </a:p>
          <a:p>
            <a:pPr>
              <a:buFont typeface="Wingdings" panose="05000000000000000000" pitchFamily="2" charset="2"/>
              <a:buChar char="v"/>
            </a:pPr>
            <a:r>
              <a:rPr lang="es-DO" sz="2667" dirty="0"/>
              <a:t>Características y estructura de la prueba </a:t>
            </a:r>
          </a:p>
          <a:p>
            <a:pPr>
              <a:buFont typeface="Wingdings" panose="05000000000000000000" pitchFamily="2" charset="2"/>
              <a:buChar char="v"/>
            </a:pPr>
            <a:r>
              <a:rPr lang="es-DO" sz="2667" dirty="0"/>
              <a:t>Diseño de la prueba de Ciencias de la Naturaleza (qué evalúa)</a:t>
            </a:r>
          </a:p>
          <a:p>
            <a:pPr>
              <a:buFont typeface="Wingdings" panose="05000000000000000000" pitchFamily="2" charset="2"/>
              <a:buChar char="v"/>
            </a:pPr>
            <a:r>
              <a:rPr lang="es-DO" sz="2667" dirty="0"/>
              <a:t>Tabla de especificaciones</a:t>
            </a:r>
          </a:p>
          <a:p>
            <a:pPr>
              <a:buFont typeface="Wingdings" panose="05000000000000000000" pitchFamily="2" charset="2"/>
              <a:buChar char="v"/>
            </a:pPr>
            <a:r>
              <a:rPr lang="es-DO" sz="2667" dirty="0"/>
              <a:t>Ejemplos de ítems</a:t>
            </a:r>
            <a:endParaRPr lang="es-DO" sz="2667" dirty="0">
              <a:solidFill>
                <a:srgbClr val="000000"/>
              </a:solidFill>
            </a:endParaRPr>
          </a:p>
          <a:p>
            <a:pPr>
              <a:buFont typeface="Wingdings" panose="05000000000000000000" pitchFamily="2" charset="2"/>
              <a:buChar char="v"/>
            </a:pPr>
            <a:r>
              <a:rPr lang="es-DO" sz="2667" dirty="0" smtClean="0"/>
              <a:t>Niveles </a:t>
            </a:r>
            <a:r>
              <a:rPr lang="es-DO" sz="2667" dirty="0"/>
              <a:t>de </a:t>
            </a:r>
            <a:r>
              <a:rPr lang="es-DO" sz="2667" dirty="0" smtClean="0"/>
              <a:t>desempeño</a:t>
            </a:r>
            <a:endParaRPr lang="es-DO" sz="2667" dirty="0"/>
          </a:p>
        </p:txBody>
      </p:sp>
      <p:sp>
        <p:nvSpPr>
          <p:cNvPr id="4" name="Marcador de número de diapositiva 3"/>
          <p:cNvSpPr>
            <a:spLocks noGrp="1"/>
          </p:cNvSpPr>
          <p:nvPr>
            <p:ph type="sldNum" idx="12"/>
          </p:nvPr>
        </p:nvSpPr>
        <p:spPr/>
        <p:txBody>
          <a:bodyPr/>
          <a:lstStyle/>
          <a:p>
            <a:fld id="{00000000-1234-1234-1234-123412341234}" type="slidenum">
              <a:rPr lang="es-DO" smtClean="0"/>
              <a:pPr/>
              <a:t>2</a:t>
            </a:fld>
            <a:endParaRPr lang="es-DO"/>
          </a:p>
        </p:txBody>
      </p:sp>
      <p:pic>
        <p:nvPicPr>
          <p:cNvPr id="5"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84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9B59D8-75CF-4302-84E2-610110B117FC}"/>
              </a:ext>
            </a:extLst>
          </p:cNvPr>
          <p:cNvSpPr>
            <a:spLocks noGrp="1"/>
          </p:cNvSpPr>
          <p:nvPr>
            <p:ph type="title"/>
          </p:nvPr>
        </p:nvSpPr>
        <p:spPr>
          <a:xfrm>
            <a:off x="157655" y="384313"/>
            <a:ext cx="11582399" cy="702365"/>
          </a:xfrm>
        </p:spPr>
        <p:txBody>
          <a:bodyPr>
            <a:noAutofit/>
          </a:bodyPr>
          <a:lstStyle/>
          <a:p>
            <a:pPr algn="ctr"/>
            <a:r>
              <a:rPr lang="es-DO" sz="2400" b="1" dirty="0"/>
              <a:t>Niveles de desempeño en Ciencias de la Naturaleza de 3ro secundaria en la Evaluación Diagnóstica Nacional </a:t>
            </a:r>
          </a:p>
        </p:txBody>
      </p:sp>
      <p:graphicFrame>
        <p:nvGraphicFramePr>
          <p:cNvPr id="4" name="Marcador de contenido 3"/>
          <p:cNvGraphicFramePr>
            <a:graphicFrameLocks noGrp="1"/>
          </p:cNvGraphicFramePr>
          <p:nvPr>
            <p:ph sz="half" idx="1"/>
            <p:extLst>
              <p:ext uri="{D42A27DB-BD31-4B8C-83A1-F6EECF244321}">
                <p14:modId xmlns:p14="http://schemas.microsoft.com/office/powerpoint/2010/main" val="2899432819"/>
              </p:ext>
            </p:extLst>
          </p:nvPr>
        </p:nvGraphicFramePr>
        <p:xfrm>
          <a:off x="251790" y="1258957"/>
          <a:ext cx="11595653" cy="4627763"/>
        </p:xfrm>
        <a:graphic>
          <a:graphicData uri="http://schemas.openxmlformats.org/drawingml/2006/table">
            <a:tbl>
              <a:tblPr firstRow="1" bandRow="1">
                <a:tableStyleId>{5940675A-B579-460E-94D1-54222C63F5DA}</a:tableStyleId>
              </a:tblPr>
              <a:tblGrid>
                <a:gridCol w="9700593">
                  <a:extLst>
                    <a:ext uri="{9D8B030D-6E8A-4147-A177-3AD203B41FA5}">
                      <a16:colId xmlns:a16="http://schemas.microsoft.com/office/drawing/2014/main" val="3619453411"/>
                    </a:ext>
                  </a:extLst>
                </a:gridCol>
                <a:gridCol w="1895060">
                  <a:extLst>
                    <a:ext uri="{9D8B030D-6E8A-4147-A177-3AD203B41FA5}">
                      <a16:colId xmlns:a16="http://schemas.microsoft.com/office/drawing/2014/main" val="3287811433"/>
                    </a:ext>
                  </a:extLst>
                </a:gridCol>
              </a:tblGrid>
              <a:tr h="689813">
                <a:tc>
                  <a:txBody>
                    <a:bodyPr/>
                    <a:lstStyle/>
                    <a:p>
                      <a:r>
                        <a:rPr lang="es-DO" b="1" dirty="0"/>
                        <a:t>Descripción</a:t>
                      </a:r>
                      <a:r>
                        <a:rPr lang="es-DO" b="1" baseline="0" dirty="0"/>
                        <a:t> de </a:t>
                      </a:r>
                      <a:r>
                        <a:rPr lang="es-DO" b="1" dirty="0"/>
                        <a:t>Niveles</a:t>
                      </a:r>
                      <a:r>
                        <a:rPr lang="es-DO" b="1" baseline="0" dirty="0"/>
                        <a:t> de desempeño</a:t>
                      </a:r>
                      <a:endParaRPr lang="es-DO" b="1" dirty="0">
                        <a:solidFill>
                          <a:schemeClr val="tx1"/>
                        </a:solidFill>
                      </a:endParaRPr>
                    </a:p>
                  </a:txBody>
                  <a:tcPr/>
                </a:tc>
                <a:tc>
                  <a:txBody>
                    <a:bodyPr/>
                    <a:lstStyle/>
                    <a:p>
                      <a:r>
                        <a:rPr lang="es-DO" b="1" dirty="0"/>
                        <a:t>Resultados 2019</a:t>
                      </a:r>
                    </a:p>
                    <a:p>
                      <a:r>
                        <a:rPr lang="es-DO" b="1" dirty="0"/>
                        <a:t>% de estudiantes en cada nivel </a:t>
                      </a:r>
                      <a:endParaRPr lang="es-DO" b="1" dirty="0">
                        <a:solidFill>
                          <a:schemeClr val="tx1"/>
                        </a:solidFill>
                      </a:endParaRPr>
                    </a:p>
                  </a:txBody>
                  <a:tcPr/>
                </a:tc>
                <a:extLst>
                  <a:ext uri="{0D108BD9-81ED-4DB2-BD59-A6C34878D82A}">
                    <a16:rowId xmlns:a16="http://schemas.microsoft.com/office/drawing/2014/main" val="2637227575"/>
                  </a:ext>
                </a:extLst>
              </a:tr>
              <a:tr h="1214003">
                <a:tc>
                  <a:txBody>
                    <a:bodyPr/>
                    <a:lstStyle/>
                    <a:p>
                      <a:r>
                        <a:rPr lang="es-DO" b="1" dirty="0"/>
                        <a:t>1. </a:t>
                      </a:r>
                      <a:r>
                        <a:rPr lang="es-DO" sz="2000" b="1" dirty="0"/>
                        <a:t>Nivel Bajo</a:t>
                      </a:r>
                    </a:p>
                    <a:p>
                      <a:pPr algn="just"/>
                      <a:r>
                        <a:rPr lang="es-DO" sz="2000" dirty="0" smtClean="0"/>
                        <a:t>El </a:t>
                      </a:r>
                      <a:r>
                        <a:rPr lang="es-DO" sz="2000" dirty="0"/>
                        <a:t>estudiante de este nivel podría alcanzar a establecer algunas condiciones en las que se dan los procedimientos científicos mediante el establecimiento de razones de orden.</a:t>
                      </a:r>
                    </a:p>
                  </a:txBody>
                  <a:tcPr/>
                </a:tc>
                <a:tc>
                  <a:txBody>
                    <a:bodyPr/>
                    <a:lstStyle/>
                    <a:p>
                      <a:pPr algn="ctr"/>
                      <a:r>
                        <a:rPr lang="es-DO" dirty="0"/>
                        <a:t>20.4%</a:t>
                      </a:r>
                    </a:p>
                    <a:p>
                      <a:pPr algn="ctr"/>
                      <a:endParaRPr lang="es-DO" dirty="0"/>
                    </a:p>
                  </a:txBody>
                  <a:tcPr/>
                </a:tc>
                <a:extLst>
                  <a:ext uri="{0D108BD9-81ED-4DB2-BD59-A6C34878D82A}">
                    <a16:rowId xmlns:a16="http://schemas.microsoft.com/office/drawing/2014/main" val="3327630220"/>
                  </a:ext>
                </a:extLst>
              </a:tr>
              <a:tr h="2138097">
                <a:tc>
                  <a:txBody>
                    <a:bodyPr/>
                    <a:lstStyle/>
                    <a:p>
                      <a:r>
                        <a:rPr lang="es-DO" b="1" dirty="0"/>
                        <a:t>2. </a:t>
                      </a:r>
                      <a:r>
                        <a:rPr kumimoji="0" lang="es-DO" sz="2000" b="1" u="none" strike="noStrike" kern="1200" cap="none" spc="0" normalizeH="0" baseline="0" noProof="0" dirty="0">
                          <a:ln>
                            <a:noFill/>
                          </a:ln>
                          <a:effectLst/>
                          <a:uLnTx/>
                          <a:uFillTx/>
                        </a:rPr>
                        <a:t>Nivel Elemental </a:t>
                      </a:r>
                    </a:p>
                    <a:p>
                      <a:pPr marL="342900" indent="-342900">
                        <a:buFontTx/>
                        <a:buChar char="-"/>
                      </a:pPr>
                      <a:r>
                        <a:rPr lang="es-DO" sz="2000" dirty="0"/>
                        <a:t>Identifica algunos procesos biológicos y geológicos que ocurren en el planeta Tierra.</a:t>
                      </a:r>
                    </a:p>
                    <a:p>
                      <a:pPr marL="342900" indent="-342900">
                        <a:buFontTx/>
                        <a:buChar char="-"/>
                      </a:pPr>
                      <a:r>
                        <a:rPr lang="es-DO" sz="2000" dirty="0"/>
                        <a:t>Explica por qué existen las relaciones entre los factores bióticos y abióticos que hacen parte de la biósfera terrestre.</a:t>
                      </a:r>
                    </a:p>
                    <a:p>
                      <a:pPr marL="0" indent="0">
                        <a:buFontTx/>
                        <a:buNone/>
                      </a:pPr>
                      <a:r>
                        <a:rPr lang="es-DO" sz="2000" dirty="0" smtClean="0"/>
                        <a:t>- Justifica </a:t>
                      </a:r>
                      <a:r>
                        <a:rPr lang="es-DO" sz="2000" dirty="0"/>
                        <a:t>cómo las acciones humanas generan cambios en el entorno. </a:t>
                      </a:r>
                    </a:p>
                    <a:p>
                      <a:pPr marL="0" indent="0">
                        <a:buFontTx/>
                        <a:buNone/>
                      </a:pPr>
                      <a:r>
                        <a:rPr lang="es-DO" sz="2000" dirty="0"/>
                        <a:t>- Relaciona algunas características de las células, los tejidos y los órganos en los seres vivos. - Establece las condiciones en las que se dan los procedimientos científicos.</a:t>
                      </a:r>
                      <a:endParaRPr kumimoji="0" lang="es-DO" sz="2000" b="1" u="none" strike="noStrike" kern="1200" cap="none" spc="0" normalizeH="0" baseline="0" noProof="0" dirty="0">
                        <a:ln>
                          <a:noFill/>
                        </a:ln>
                        <a:effectLst/>
                        <a:uLnTx/>
                        <a:uFillTx/>
                      </a:endParaRPr>
                    </a:p>
                    <a:p>
                      <a:endParaRPr lang="es-DO" dirty="0"/>
                    </a:p>
                  </a:txBody>
                  <a:tcPr/>
                </a:tc>
                <a:tc>
                  <a:txBody>
                    <a:bodyPr/>
                    <a:lstStyle/>
                    <a:p>
                      <a:pPr algn="ctr"/>
                      <a:r>
                        <a:rPr lang="es-DO" dirty="0"/>
                        <a:t>29.3%</a:t>
                      </a:r>
                    </a:p>
                    <a:p>
                      <a:pPr algn="ctr"/>
                      <a:endParaRPr lang="es-DO" dirty="0"/>
                    </a:p>
                  </a:txBody>
                  <a:tcPr/>
                </a:tc>
                <a:extLst>
                  <a:ext uri="{0D108BD9-81ED-4DB2-BD59-A6C34878D82A}">
                    <a16:rowId xmlns:a16="http://schemas.microsoft.com/office/drawing/2014/main" val="4273325513"/>
                  </a:ext>
                </a:extLst>
              </a:tr>
            </a:tbl>
          </a:graphicData>
        </a:graphic>
      </p:graphicFrame>
    </p:spTree>
    <p:extLst>
      <p:ext uri="{BB962C8B-B14F-4D97-AF65-F5344CB8AC3E}">
        <p14:creationId xmlns:p14="http://schemas.microsoft.com/office/powerpoint/2010/main" val="737707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9B59D8-75CF-4302-84E2-610110B117FC}"/>
              </a:ext>
            </a:extLst>
          </p:cNvPr>
          <p:cNvSpPr>
            <a:spLocks noGrp="1"/>
          </p:cNvSpPr>
          <p:nvPr>
            <p:ph type="title"/>
          </p:nvPr>
        </p:nvSpPr>
        <p:spPr>
          <a:xfrm>
            <a:off x="220717" y="123246"/>
            <a:ext cx="11454447" cy="513923"/>
          </a:xfrm>
        </p:spPr>
        <p:txBody>
          <a:bodyPr>
            <a:noAutofit/>
          </a:bodyPr>
          <a:lstStyle/>
          <a:p>
            <a:pPr algn="ctr"/>
            <a:r>
              <a:rPr lang="es-DO" sz="2400" b="1" dirty="0"/>
              <a:t>Continuación Niveles de desempeño en Ciencias de la Naturaleza</a:t>
            </a:r>
          </a:p>
        </p:txBody>
      </p:sp>
      <p:graphicFrame>
        <p:nvGraphicFramePr>
          <p:cNvPr id="4" name="Marcador de contenido 3"/>
          <p:cNvGraphicFramePr>
            <a:graphicFrameLocks noGrp="1"/>
          </p:cNvGraphicFramePr>
          <p:nvPr>
            <p:ph sz="half" idx="1"/>
            <p:extLst>
              <p:ext uri="{D42A27DB-BD31-4B8C-83A1-F6EECF244321}">
                <p14:modId xmlns:p14="http://schemas.microsoft.com/office/powerpoint/2010/main" val="133546951"/>
              </p:ext>
            </p:extLst>
          </p:nvPr>
        </p:nvGraphicFramePr>
        <p:xfrm>
          <a:off x="220717" y="637169"/>
          <a:ext cx="11809702" cy="5909329"/>
        </p:xfrm>
        <a:graphic>
          <a:graphicData uri="http://schemas.openxmlformats.org/drawingml/2006/table">
            <a:tbl>
              <a:tblPr firstRow="1" bandRow="1">
                <a:tableStyleId>{5940675A-B579-460E-94D1-54222C63F5DA}</a:tableStyleId>
              </a:tblPr>
              <a:tblGrid>
                <a:gridCol w="10003938">
                  <a:extLst>
                    <a:ext uri="{9D8B030D-6E8A-4147-A177-3AD203B41FA5}">
                      <a16:colId xmlns:a16="http://schemas.microsoft.com/office/drawing/2014/main" val="3619453411"/>
                    </a:ext>
                  </a:extLst>
                </a:gridCol>
                <a:gridCol w="1805764">
                  <a:extLst>
                    <a:ext uri="{9D8B030D-6E8A-4147-A177-3AD203B41FA5}">
                      <a16:colId xmlns:a16="http://schemas.microsoft.com/office/drawing/2014/main" val="3287811433"/>
                    </a:ext>
                  </a:extLst>
                </a:gridCol>
              </a:tblGrid>
              <a:tr h="645701">
                <a:tc>
                  <a:txBody>
                    <a:bodyPr/>
                    <a:lstStyle/>
                    <a:p>
                      <a:r>
                        <a:rPr lang="es-DO" b="1" dirty="0"/>
                        <a:t>Descripción</a:t>
                      </a:r>
                      <a:r>
                        <a:rPr lang="es-DO" b="1" baseline="0" dirty="0"/>
                        <a:t> de </a:t>
                      </a:r>
                      <a:r>
                        <a:rPr lang="es-DO" b="1" dirty="0"/>
                        <a:t>Niveles</a:t>
                      </a:r>
                      <a:r>
                        <a:rPr lang="es-DO" b="1" baseline="0" dirty="0"/>
                        <a:t> de desempeño</a:t>
                      </a:r>
                      <a:endParaRPr lang="es-DO" b="1" dirty="0"/>
                    </a:p>
                  </a:txBody>
                  <a:tcPr/>
                </a:tc>
                <a:tc>
                  <a:txBody>
                    <a:bodyPr/>
                    <a:lstStyle/>
                    <a:p>
                      <a:r>
                        <a:rPr lang="es-DO" b="1" dirty="0"/>
                        <a:t>Resultados 2019 </a:t>
                      </a:r>
                    </a:p>
                    <a:p>
                      <a:r>
                        <a:rPr lang="es-DO" b="1" dirty="0"/>
                        <a:t>% de estudiantes en cada nivel </a:t>
                      </a:r>
                    </a:p>
                  </a:txBody>
                  <a:tcPr/>
                </a:tc>
                <a:extLst>
                  <a:ext uri="{0D108BD9-81ED-4DB2-BD59-A6C34878D82A}">
                    <a16:rowId xmlns:a16="http://schemas.microsoft.com/office/drawing/2014/main" val="2637227575"/>
                  </a:ext>
                </a:extLst>
              </a:tr>
              <a:tr h="1983567">
                <a:tc>
                  <a:txBody>
                    <a:bodyPr/>
                    <a:lstStyle/>
                    <a:p>
                      <a:pPr algn="just"/>
                      <a:r>
                        <a:rPr lang="es-DO" b="1" dirty="0"/>
                        <a:t>3. Nivel Aceptable</a:t>
                      </a:r>
                    </a:p>
                    <a:p>
                      <a:pPr marL="285750" indent="-285750" algn="just">
                        <a:buFontTx/>
                        <a:buChar char="-"/>
                      </a:pPr>
                      <a:r>
                        <a:rPr lang="es-DO" dirty="0"/>
                        <a:t>Reconoce algunas características de los organismos vivos y la variabilidad de su composición. </a:t>
                      </a:r>
                    </a:p>
                    <a:p>
                      <a:pPr marL="285750" indent="-285750" algn="just">
                        <a:buFontTx/>
                        <a:buChar char="-"/>
                      </a:pPr>
                      <a:r>
                        <a:rPr lang="es-DO" dirty="0"/>
                        <a:t>Relaciona las características de las células, los tejidos y los órganos con sus funciones en los seres vivos. </a:t>
                      </a:r>
                    </a:p>
                    <a:p>
                      <a:pPr marL="285750" indent="-285750" algn="just">
                        <a:buFontTx/>
                        <a:buChar char="-"/>
                      </a:pPr>
                      <a:r>
                        <a:rPr lang="es-DO" dirty="0"/>
                        <a:t>Identifica algunas características de los niveles de organización de la materia.</a:t>
                      </a:r>
                    </a:p>
                    <a:p>
                      <a:pPr marL="285750" indent="-285750" algn="just">
                        <a:buFontTx/>
                        <a:buChar char="-"/>
                      </a:pPr>
                      <a:r>
                        <a:rPr lang="es-DO" dirty="0"/>
                        <a:t>Relaciona la estructura de la materia con sus propiedades y características.</a:t>
                      </a:r>
                    </a:p>
                    <a:p>
                      <a:pPr marL="285750" indent="-285750" algn="just">
                        <a:buFontTx/>
                        <a:buChar char="-"/>
                      </a:pPr>
                      <a:r>
                        <a:rPr lang="es-DO" dirty="0"/>
                        <a:t>Asocia algunos principios físicos o geológicos fundamentales con procesos de las ciencias de la naturaleza. </a:t>
                      </a:r>
                    </a:p>
                    <a:p>
                      <a:pPr marL="285750" indent="-285750" algn="just">
                        <a:buFontTx/>
                        <a:buChar char="-"/>
                      </a:pPr>
                      <a:r>
                        <a:rPr lang="es-DO" dirty="0"/>
                        <a:t>Elige procedimientos científicos adecuados para dar respuesta a fenómenos naturales. </a:t>
                      </a:r>
                    </a:p>
                    <a:p>
                      <a:pPr marL="285750" indent="-285750" algn="just">
                        <a:buFontTx/>
                        <a:buChar char="-"/>
                      </a:pPr>
                      <a:r>
                        <a:rPr lang="es-DO" dirty="0"/>
                        <a:t>Establece las condiciones de rigurosidad en las que debe realizarse un procedimiento científico. </a:t>
                      </a:r>
                    </a:p>
                    <a:p>
                      <a:pPr marL="285750" indent="-285750" algn="just">
                        <a:buFontTx/>
                        <a:buChar char="-"/>
                      </a:pPr>
                      <a:r>
                        <a:rPr lang="es-DO" dirty="0"/>
                        <a:t>Analiza datos de procedimientos científicos para producir explicaciones. </a:t>
                      </a:r>
                    </a:p>
                    <a:p>
                      <a:pPr marL="285750" indent="-285750" algn="just">
                        <a:buFontTx/>
                        <a:buChar char="-"/>
                      </a:pPr>
                      <a:r>
                        <a:rPr lang="es-DO" dirty="0"/>
                        <a:t>Comunica de forma adecuada las distintas fases del procedimiento científico.</a:t>
                      </a:r>
                    </a:p>
                  </a:txBody>
                  <a:tcPr/>
                </a:tc>
                <a:tc>
                  <a:txBody>
                    <a:bodyPr/>
                    <a:lstStyle/>
                    <a:p>
                      <a:pPr algn="ctr"/>
                      <a:r>
                        <a:rPr lang="es-DO" dirty="0"/>
                        <a:t>30.5%</a:t>
                      </a:r>
                    </a:p>
                    <a:p>
                      <a:pPr algn="ctr"/>
                      <a:endParaRPr lang="es-DO" dirty="0"/>
                    </a:p>
                  </a:txBody>
                  <a:tcPr/>
                </a:tc>
                <a:extLst>
                  <a:ext uri="{0D108BD9-81ED-4DB2-BD59-A6C34878D82A}">
                    <a16:rowId xmlns:a16="http://schemas.microsoft.com/office/drawing/2014/main" val="3327630220"/>
                  </a:ext>
                </a:extLst>
              </a:tr>
              <a:tr h="1611649">
                <a:tc>
                  <a:txBody>
                    <a:bodyPr/>
                    <a:lstStyle/>
                    <a:p>
                      <a:r>
                        <a:rPr lang="es-DO" b="1" dirty="0"/>
                        <a:t>4. Nivel Satisfactorio </a:t>
                      </a:r>
                    </a:p>
                    <a:p>
                      <a:r>
                        <a:rPr lang="es-DO" dirty="0"/>
                        <a:t>Además de lo definido en los niveles anteriores, el estudiante de este nivel: </a:t>
                      </a:r>
                    </a:p>
                    <a:p>
                      <a:pPr marL="285750" indent="-285750">
                        <a:buFontTx/>
                        <a:buChar char="-"/>
                      </a:pPr>
                      <a:r>
                        <a:rPr lang="es-DO" dirty="0"/>
                        <a:t>Identifica procesos biológicos, físicos, químicos o geológicos que ocurren en el planeta Tierra y sus interacciones.</a:t>
                      </a:r>
                    </a:p>
                    <a:p>
                      <a:pPr marL="0" indent="0">
                        <a:buFontTx/>
                        <a:buNone/>
                      </a:pPr>
                      <a:r>
                        <a:rPr lang="es-DO" dirty="0"/>
                        <a:t>-Explica a partir de propiedades físicas y químicas las interacciones y clasificaciones de las sustancias.</a:t>
                      </a:r>
                    </a:p>
                  </a:txBody>
                  <a:tcPr/>
                </a:tc>
                <a:tc>
                  <a:txBody>
                    <a:bodyPr/>
                    <a:lstStyle/>
                    <a:p>
                      <a:pPr algn="ctr"/>
                      <a:r>
                        <a:rPr lang="es-DO" dirty="0"/>
                        <a:t>19.8%</a:t>
                      </a:r>
                    </a:p>
                    <a:p>
                      <a:pPr algn="ctr"/>
                      <a:endParaRPr lang="es-DO" dirty="0"/>
                    </a:p>
                  </a:txBody>
                  <a:tcPr/>
                </a:tc>
                <a:extLst>
                  <a:ext uri="{0D108BD9-81ED-4DB2-BD59-A6C34878D82A}">
                    <a16:rowId xmlns:a16="http://schemas.microsoft.com/office/drawing/2014/main" val="4273325513"/>
                  </a:ext>
                </a:extLst>
              </a:tr>
            </a:tbl>
          </a:graphicData>
        </a:graphic>
      </p:graphicFrame>
    </p:spTree>
    <p:extLst>
      <p:ext uri="{BB962C8B-B14F-4D97-AF65-F5344CB8AC3E}">
        <p14:creationId xmlns:p14="http://schemas.microsoft.com/office/powerpoint/2010/main" val="797701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0532" y="533912"/>
            <a:ext cx="8046000" cy="992400"/>
          </a:xfrm>
        </p:spPr>
        <p:txBody>
          <a:bodyPr/>
          <a:lstStyle/>
          <a:p>
            <a:r>
              <a:rPr lang="es-DO" dirty="0"/>
              <a:t>Para más información </a:t>
            </a:r>
          </a:p>
        </p:txBody>
      </p:sp>
      <p:sp>
        <p:nvSpPr>
          <p:cNvPr id="3" name="Marcador de texto 2"/>
          <p:cNvSpPr>
            <a:spLocks noGrp="1"/>
          </p:cNvSpPr>
          <p:nvPr>
            <p:ph type="body" idx="1"/>
          </p:nvPr>
        </p:nvSpPr>
        <p:spPr>
          <a:xfrm>
            <a:off x="871346" y="1666424"/>
            <a:ext cx="4469639" cy="4009445"/>
          </a:xfrm>
        </p:spPr>
        <p:txBody>
          <a:bodyPr/>
          <a:lstStyle/>
          <a:p>
            <a:pPr marL="101597" indent="0">
              <a:buNone/>
            </a:pPr>
            <a:r>
              <a:rPr lang="es-DO" sz="2667" dirty="0"/>
              <a:t>Consultar los informes de </a:t>
            </a:r>
          </a:p>
          <a:p>
            <a:pPr marL="101597" indent="0">
              <a:buNone/>
            </a:pPr>
            <a:r>
              <a:rPr lang="es-DO" sz="2667" dirty="0"/>
              <a:t>los resultados destinados a</a:t>
            </a:r>
          </a:p>
          <a:p>
            <a:pPr marL="342891" indent="-342891" algn="just">
              <a:buFont typeface="Arial" panose="020B0604020202020204" pitchFamily="34" charset="0"/>
              <a:buChar char="•"/>
            </a:pPr>
            <a:r>
              <a:rPr lang="es-DO" sz="2667" dirty="0"/>
              <a:t>Los Centros Educativos</a:t>
            </a:r>
          </a:p>
          <a:p>
            <a:pPr marL="342891" indent="-342891" algn="just">
              <a:buFont typeface="Arial" panose="020B0604020202020204" pitchFamily="34" charset="0"/>
              <a:buChar char="•"/>
            </a:pPr>
            <a:r>
              <a:rPr lang="es-DO" sz="2667" dirty="0"/>
              <a:t>Los Distritos Educativos</a:t>
            </a:r>
          </a:p>
          <a:p>
            <a:pPr marL="342891" indent="-342891" algn="just">
              <a:buFont typeface="Arial" panose="020B0604020202020204" pitchFamily="34" charset="0"/>
              <a:buChar char="•"/>
            </a:pPr>
            <a:r>
              <a:rPr lang="es-DO" sz="2667" dirty="0"/>
              <a:t>Las Regionales </a:t>
            </a:r>
          </a:p>
          <a:p>
            <a:pPr marL="342891" indent="-342891" algn="just">
              <a:buFont typeface="Arial" panose="020B0604020202020204" pitchFamily="34" charset="0"/>
              <a:buChar char="•"/>
            </a:pPr>
            <a:r>
              <a:rPr lang="es-DO" sz="2667" dirty="0"/>
              <a:t>Y un informe Nacional </a:t>
            </a:r>
          </a:p>
          <a:p>
            <a:endParaRPr lang="es-DO" dirty="0"/>
          </a:p>
        </p:txBody>
      </p:sp>
      <p:sp>
        <p:nvSpPr>
          <p:cNvPr id="4" name="Marcador de número de diapositiva 3"/>
          <p:cNvSpPr>
            <a:spLocks noGrp="1"/>
          </p:cNvSpPr>
          <p:nvPr>
            <p:ph type="sldNum" idx="12"/>
          </p:nvPr>
        </p:nvSpPr>
        <p:spPr/>
        <p:txBody>
          <a:bodyPr/>
          <a:lstStyle/>
          <a:p>
            <a:fld id="{00000000-1234-1234-1234-123412341234}" type="slidenum">
              <a:rPr lang="es-DO" smtClean="0"/>
              <a:pPr/>
              <a:t>22</a:t>
            </a:fld>
            <a:endParaRPr lang="es-DO"/>
          </a:p>
        </p:txBody>
      </p:sp>
      <p:pic>
        <p:nvPicPr>
          <p:cNvPr id="5"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908405" y="5429027"/>
            <a:ext cx="8764841" cy="1200329"/>
          </a:xfrm>
          <a:prstGeom prst="rect">
            <a:avLst/>
          </a:prstGeom>
        </p:spPr>
        <p:txBody>
          <a:bodyPr wrap="square">
            <a:spAutoFit/>
          </a:bodyPr>
          <a:lstStyle/>
          <a:p>
            <a:r>
              <a:rPr lang="es-ES" sz="2400" dirty="0">
                <a:hlinkClick r:id="rId3"/>
              </a:rPr>
              <a:t>http://www.ministeriodeeducacion.gob.do/sobre-nosotros/áreas-institucionales/dirección-de-evaluación-de-la-calidad</a:t>
            </a:r>
            <a:endParaRPr lang="es-ES" sz="2400" dirty="0"/>
          </a:p>
          <a:p>
            <a:endParaRPr lang="es-DO" sz="2400" dirty="0"/>
          </a:p>
        </p:txBody>
      </p:sp>
      <p:pic>
        <p:nvPicPr>
          <p:cNvPr id="9" name="Imagen 8">
            <a:extLst>
              <a:ext uri="{FF2B5EF4-FFF2-40B4-BE49-F238E27FC236}">
                <a16:creationId xmlns:a16="http://schemas.microsoft.com/office/drawing/2014/main" id="{096DE93F-EB6E-074E-9D68-EF78FFFC29D2}"/>
              </a:ext>
            </a:extLst>
          </p:cNvPr>
          <p:cNvPicPr>
            <a:picLocks noChangeAspect="1"/>
          </p:cNvPicPr>
          <p:nvPr/>
        </p:nvPicPr>
        <p:blipFill rotWithShape="1">
          <a:blip r:embed="rId4"/>
          <a:srcRect l="-1" r="157" b="5292"/>
          <a:stretch/>
        </p:blipFill>
        <p:spPr>
          <a:xfrm>
            <a:off x="5359043" y="2001117"/>
            <a:ext cx="5948402" cy="2468587"/>
          </a:xfrm>
          <a:prstGeom prst="rect">
            <a:avLst/>
          </a:prstGeom>
        </p:spPr>
      </p:pic>
    </p:spTree>
    <p:extLst>
      <p:ext uri="{BB962C8B-B14F-4D97-AF65-F5344CB8AC3E}">
        <p14:creationId xmlns:p14="http://schemas.microsoft.com/office/powerpoint/2010/main" val="251061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2445" y="595923"/>
            <a:ext cx="10209493" cy="957456"/>
          </a:xfrm>
        </p:spPr>
        <p:txBody>
          <a:bodyPr/>
          <a:lstStyle/>
          <a:p>
            <a:pPr algn="ctr"/>
            <a:r>
              <a:rPr lang="es-DO" sz="3200" b="1" dirty="0">
                <a:solidFill>
                  <a:srgbClr val="002060"/>
                </a:solidFill>
                <a:latin typeface="Lato Black" panose="020B0604020202020204" charset="0"/>
                <a:ea typeface="Lato Black" panose="020B0604020202020204" charset="0"/>
                <a:cs typeface="Lato Black" panose="020B0604020202020204" charset="0"/>
              </a:rPr>
              <a:t>Propósito  </a:t>
            </a:r>
          </a:p>
        </p:txBody>
      </p:sp>
      <p:sp>
        <p:nvSpPr>
          <p:cNvPr id="3" name="Marcador de texto 2"/>
          <p:cNvSpPr>
            <a:spLocks noGrp="1"/>
          </p:cNvSpPr>
          <p:nvPr>
            <p:ph type="body" idx="1"/>
          </p:nvPr>
        </p:nvSpPr>
        <p:spPr>
          <a:xfrm>
            <a:off x="1147156" y="1884898"/>
            <a:ext cx="9417160" cy="4059677"/>
          </a:xfrm>
        </p:spPr>
        <p:txBody>
          <a:bodyPr/>
          <a:lstStyle/>
          <a:p>
            <a:pPr marL="101598" indent="0" algn="just">
              <a:buNone/>
            </a:pPr>
            <a:r>
              <a:rPr lang="es-DO" altLang="ko-KR" dirty="0">
                <a:cs typeface="Arial" pitchFamily="34" charset="0"/>
              </a:rPr>
              <a:t>Compartir con la comunidad educativa, especialmente con los docentes, las características de la Evaluación Diagnóstica Nacional para que estén familiarizados con las pruebas antes de su aplicación con el fin de que la evaluación sea entendida, valorada y utilizada para potenciar los aprendizajes de los estudiantes.</a:t>
            </a:r>
            <a:endParaRPr lang="en-US" altLang="ko-KR" dirty="0">
              <a:cs typeface="Arial" pitchFamily="34" charset="0"/>
            </a:endParaRPr>
          </a:p>
          <a:p>
            <a:pPr>
              <a:buFont typeface="Wingdings" panose="05000000000000000000" pitchFamily="2" charset="2"/>
              <a:buChar char="v"/>
            </a:pPr>
            <a:endParaRPr lang="es-DO" sz="2667" dirty="0">
              <a:solidFill>
                <a:srgbClr val="000000"/>
              </a:solidFill>
            </a:endParaRPr>
          </a:p>
        </p:txBody>
      </p:sp>
      <p:sp>
        <p:nvSpPr>
          <p:cNvPr id="4" name="Marcador de número de diapositiva 3"/>
          <p:cNvSpPr>
            <a:spLocks noGrp="1"/>
          </p:cNvSpPr>
          <p:nvPr>
            <p:ph type="sldNum" idx="12"/>
          </p:nvPr>
        </p:nvSpPr>
        <p:spPr/>
        <p:txBody>
          <a:bodyPr/>
          <a:lstStyle/>
          <a:p>
            <a:fld id="{00000000-1234-1234-1234-123412341234}" type="slidenum">
              <a:rPr lang="es-DO" smtClean="0"/>
              <a:pPr/>
              <a:t>3</a:t>
            </a:fld>
            <a:endParaRPr lang="es-DO"/>
          </a:p>
        </p:txBody>
      </p:sp>
      <p:pic>
        <p:nvPicPr>
          <p:cNvPr id="5"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7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9067" y="823377"/>
            <a:ext cx="8457200" cy="602527"/>
          </a:xfrm>
        </p:spPr>
        <p:txBody>
          <a:bodyPr/>
          <a:lstStyle/>
          <a:p>
            <a:pPr algn="ctr"/>
            <a:r>
              <a:rPr lang="es-DO" sz="4267" dirty="0">
                <a:solidFill>
                  <a:srgbClr val="002060"/>
                </a:solidFill>
                <a:latin typeface="Lato Black" panose="020B0604020202020204" charset="0"/>
                <a:ea typeface="Lato Black" panose="020B0604020202020204" charset="0"/>
                <a:cs typeface="Lato Black" panose="020B0604020202020204" charset="0"/>
              </a:rPr>
              <a:t>INTRODUCCIÓN</a:t>
            </a:r>
          </a:p>
        </p:txBody>
      </p:sp>
      <p:sp>
        <p:nvSpPr>
          <p:cNvPr id="3" name="Subtítulo 2"/>
          <p:cNvSpPr>
            <a:spLocks noGrp="1"/>
          </p:cNvSpPr>
          <p:nvPr>
            <p:ph type="subTitle" idx="1"/>
          </p:nvPr>
        </p:nvSpPr>
        <p:spPr>
          <a:xfrm>
            <a:off x="1222872" y="1765311"/>
            <a:ext cx="9782979" cy="4271196"/>
          </a:xfrm>
        </p:spPr>
        <p:txBody>
          <a:bodyPr/>
          <a:lstStyle/>
          <a:p>
            <a:pPr algn="just"/>
            <a:r>
              <a:rPr lang="es-DO" sz="1867" dirty="0">
                <a:solidFill>
                  <a:srgbClr val="000000"/>
                </a:solidFill>
              </a:rPr>
              <a:t>	El Ministerio de Educación de la República Dominicana (MINERD), mediante la Ordenanza 1-2016, estableció las Evaluaciones Diagnósticas Nacionales para medir la calidad del sistema educativo.</a:t>
            </a:r>
          </a:p>
          <a:p>
            <a:pPr algn="just"/>
            <a:endParaRPr lang="es-DO" sz="1867" dirty="0">
              <a:solidFill>
                <a:srgbClr val="000000"/>
              </a:solidFill>
            </a:endParaRPr>
          </a:p>
          <a:p>
            <a:pPr algn="just"/>
            <a:r>
              <a:rPr lang="es-DO" sz="1867" dirty="0">
                <a:solidFill>
                  <a:srgbClr val="000000"/>
                </a:solidFill>
              </a:rPr>
              <a:t>	</a:t>
            </a:r>
            <a:r>
              <a:rPr lang="es-DO" sz="1867" dirty="0" smtClean="0">
                <a:solidFill>
                  <a:srgbClr val="000000"/>
                </a:solidFill>
              </a:rPr>
              <a:t>Estas evalúan </a:t>
            </a:r>
            <a:r>
              <a:rPr lang="es-DO" sz="1867" dirty="0">
                <a:solidFill>
                  <a:srgbClr val="000000"/>
                </a:solidFill>
              </a:rPr>
              <a:t>los logros de aprendizaje al finalizar cada </a:t>
            </a:r>
            <a:r>
              <a:rPr lang="es-DO" sz="1867" dirty="0" smtClean="0">
                <a:solidFill>
                  <a:srgbClr val="000000"/>
                </a:solidFill>
              </a:rPr>
              <a:t>ciclo </a:t>
            </a:r>
            <a:r>
              <a:rPr lang="es-DO" sz="1867" dirty="0">
                <a:solidFill>
                  <a:srgbClr val="000000"/>
                </a:solidFill>
              </a:rPr>
              <a:t>de acuerdo al currículo </a:t>
            </a:r>
            <a:r>
              <a:rPr lang="es-DO" sz="1867" dirty="0" smtClean="0">
                <a:solidFill>
                  <a:srgbClr val="000000"/>
                </a:solidFill>
              </a:rPr>
              <a:t>actual, </a:t>
            </a:r>
            <a:r>
              <a:rPr lang="es-DO" sz="1867" dirty="0">
                <a:solidFill>
                  <a:srgbClr val="000000"/>
                </a:solidFill>
              </a:rPr>
              <a:t>que posee un enfoque de </a:t>
            </a:r>
            <a:r>
              <a:rPr lang="es-DO" sz="1867" dirty="0" smtClean="0">
                <a:solidFill>
                  <a:srgbClr val="000000"/>
                </a:solidFill>
              </a:rPr>
              <a:t>competencias, </a:t>
            </a:r>
            <a:r>
              <a:rPr lang="es-DO" sz="1867" dirty="0">
                <a:solidFill>
                  <a:srgbClr val="000000"/>
                </a:solidFill>
              </a:rPr>
              <a:t>y no </a:t>
            </a:r>
            <a:r>
              <a:rPr lang="es-DO" sz="1867" dirty="0" smtClean="0">
                <a:solidFill>
                  <a:srgbClr val="000000"/>
                </a:solidFill>
              </a:rPr>
              <a:t>tienen </a:t>
            </a:r>
            <a:r>
              <a:rPr lang="es-DO" sz="1867" dirty="0">
                <a:solidFill>
                  <a:srgbClr val="000000"/>
                </a:solidFill>
              </a:rPr>
              <a:t>consecuencias para los estudiantes. </a:t>
            </a:r>
            <a:endParaRPr lang="es-DO" sz="1867" dirty="0" smtClean="0">
              <a:solidFill>
                <a:srgbClr val="000000"/>
              </a:solidFill>
            </a:endParaRPr>
          </a:p>
          <a:p>
            <a:pPr algn="just"/>
            <a:r>
              <a:rPr lang="es-DO" sz="1867" dirty="0">
                <a:solidFill>
                  <a:srgbClr val="000000"/>
                </a:solidFill>
              </a:rPr>
              <a:t>	</a:t>
            </a:r>
            <a:r>
              <a:rPr lang="es-DO" sz="1867" dirty="0" smtClean="0">
                <a:solidFill>
                  <a:srgbClr val="000000"/>
                </a:solidFill>
              </a:rPr>
              <a:t>Se </a:t>
            </a:r>
            <a:r>
              <a:rPr lang="es-DO" sz="1867" dirty="0">
                <a:solidFill>
                  <a:srgbClr val="000000"/>
                </a:solidFill>
              </a:rPr>
              <a:t>inició su aplicación en 2017 con 3er grado de Primaria, 2018 en 6to de Primaria y 2019 en 3er grado de Secundaria en todos los centros educativos. El mismo grado se repite cada tres años. </a:t>
            </a:r>
          </a:p>
          <a:p>
            <a:pPr algn="just"/>
            <a:r>
              <a:rPr lang="es-DO" sz="1867" dirty="0">
                <a:solidFill>
                  <a:srgbClr val="000000"/>
                </a:solidFill>
              </a:rPr>
              <a:t>	Incluye pruebas de las áreas curriculares y cuestionarios de contexto dirigido a los directores, docentes, estudiantes y sus familias. </a:t>
            </a:r>
          </a:p>
          <a:p>
            <a:pPr algn="just"/>
            <a:endParaRPr lang="es-DO" sz="1867" dirty="0">
              <a:solidFill>
                <a:srgbClr val="000000"/>
              </a:solidFill>
            </a:endParaRPr>
          </a:p>
          <a:p>
            <a:pPr algn="just"/>
            <a:r>
              <a:rPr lang="es-DO" sz="1867" dirty="0">
                <a:solidFill>
                  <a:srgbClr val="000000"/>
                </a:solidFill>
              </a:rPr>
              <a:t> 	Por motivo de la pandemia Covid-19 no se pudo aplicar en 2020-2021 y será retomada este año 2022 de forma </a:t>
            </a:r>
            <a:r>
              <a:rPr lang="es-DO" sz="1867" dirty="0" err="1">
                <a:solidFill>
                  <a:srgbClr val="000000"/>
                </a:solidFill>
              </a:rPr>
              <a:t>muestral</a:t>
            </a:r>
            <a:r>
              <a:rPr lang="es-DO" sz="1867" dirty="0">
                <a:solidFill>
                  <a:srgbClr val="000000"/>
                </a:solidFill>
              </a:rPr>
              <a:t>; por </a:t>
            </a:r>
            <a:r>
              <a:rPr lang="es-DO" sz="1867" dirty="0" smtClean="0">
                <a:solidFill>
                  <a:srgbClr val="000000"/>
                </a:solidFill>
              </a:rPr>
              <a:t>tanto, </a:t>
            </a:r>
            <a:r>
              <a:rPr lang="es-DO" sz="1867" dirty="0">
                <a:solidFill>
                  <a:srgbClr val="000000"/>
                </a:solidFill>
              </a:rPr>
              <a:t>se hace necesario recordar a toda la comunidad educativa las informaciones relacionadas con este proceso.</a:t>
            </a:r>
          </a:p>
          <a:p>
            <a:pPr algn="just"/>
            <a:r>
              <a:rPr lang="es-DO" sz="1867" dirty="0">
                <a:solidFill>
                  <a:srgbClr val="000000"/>
                </a:solidFill>
              </a:rPr>
              <a:t> </a:t>
            </a:r>
          </a:p>
          <a:p>
            <a:pPr algn="just"/>
            <a:r>
              <a:rPr lang="es-DO" sz="1867" dirty="0">
                <a:solidFill>
                  <a:srgbClr val="000000"/>
                </a:solidFill>
              </a:rPr>
              <a:t>	Con ese propósito se ha elaborado esta </a:t>
            </a:r>
            <a:r>
              <a:rPr lang="es-DO" sz="1867" dirty="0" smtClean="0">
                <a:solidFill>
                  <a:srgbClr val="000000"/>
                </a:solidFill>
              </a:rPr>
              <a:t>presentación</a:t>
            </a:r>
            <a:r>
              <a:rPr lang="es-DO" sz="1867" dirty="0" smtClean="0">
                <a:solidFill>
                  <a:srgbClr val="000000"/>
                </a:solidFill>
              </a:rPr>
              <a:t>, para</a:t>
            </a:r>
            <a:r>
              <a:rPr lang="es-DO" sz="1867" dirty="0" smtClean="0">
                <a:solidFill>
                  <a:srgbClr val="000000"/>
                </a:solidFill>
              </a:rPr>
              <a:t> </a:t>
            </a:r>
            <a:r>
              <a:rPr lang="es-DO" sz="1867" dirty="0">
                <a:solidFill>
                  <a:srgbClr val="000000"/>
                </a:solidFill>
              </a:rPr>
              <a:t>explicar el diseño de la prueba, cómo está estructurada y qué evalúa. </a:t>
            </a:r>
          </a:p>
          <a:p>
            <a:endParaRPr lang="es-DO" dirty="0"/>
          </a:p>
        </p:txBody>
      </p:sp>
      <p:pic>
        <p:nvPicPr>
          <p:cNvPr id="4"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9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8738" y="785091"/>
            <a:ext cx="9147752" cy="564833"/>
          </a:xfrm>
        </p:spPr>
        <p:txBody>
          <a:bodyPr/>
          <a:lstStyle/>
          <a:p>
            <a:r>
              <a:rPr lang="es-DO" sz="3600" dirty="0">
                <a:solidFill>
                  <a:srgbClr val="002060"/>
                </a:solidFill>
                <a:latin typeface="Lato Black" panose="020B0604020202020204" charset="0"/>
                <a:ea typeface="Lato Black" panose="020B0604020202020204" charset="0"/>
                <a:cs typeface="Lato Black" panose="020B0604020202020204" charset="0"/>
              </a:rPr>
              <a:t>Estructura y </a:t>
            </a:r>
            <a:r>
              <a:rPr lang="es-DO" sz="3600" dirty="0" smtClean="0">
                <a:solidFill>
                  <a:srgbClr val="002060"/>
                </a:solidFill>
                <a:latin typeface="Lato Black" panose="020B0604020202020204" charset="0"/>
                <a:ea typeface="Lato Black" panose="020B0604020202020204" charset="0"/>
                <a:cs typeface="Lato Black" panose="020B0604020202020204" charset="0"/>
              </a:rPr>
              <a:t>características </a:t>
            </a:r>
            <a:r>
              <a:rPr lang="es-DO" sz="3600" dirty="0">
                <a:solidFill>
                  <a:srgbClr val="002060"/>
                </a:solidFill>
                <a:latin typeface="Lato Black" panose="020B0604020202020204" charset="0"/>
                <a:ea typeface="Lato Black" panose="020B0604020202020204" charset="0"/>
                <a:cs typeface="Lato Black" panose="020B0604020202020204" charset="0"/>
              </a:rPr>
              <a:t>de las pruebas de 3er grado de Secundaria</a:t>
            </a:r>
          </a:p>
        </p:txBody>
      </p:sp>
      <p:sp>
        <p:nvSpPr>
          <p:cNvPr id="4" name="Marcador de número de diapositiva 3"/>
          <p:cNvSpPr>
            <a:spLocks noGrp="1"/>
          </p:cNvSpPr>
          <p:nvPr>
            <p:ph type="sldNum" idx="12"/>
          </p:nvPr>
        </p:nvSpPr>
        <p:spPr/>
        <p:txBody>
          <a:bodyPr/>
          <a:lstStyle/>
          <a:p>
            <a:fld id="{00000000-1234-1234-1234-123412341234}" type="slidenum">
              <a:rPr lang="en-US" smtClean="0"/>
              <a:pPr/>
              <a:t>5</a:t>
            </a:fld>
            <a:endParaRPr lang="en-US"/>
          </a:p>
        </p:txBody>
      </p:sp>
      <p:pic>
        <p:nvPicPr>
          <p:cNvPr id="6"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144" y="0"/>
            <a:ext cx="1334857" cy="707101"/>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texto 6"/>
          <p:cNvSpPr txBox="1">
            <a:spLocks/>
          </p:cNvSpPr>
          <p:nvPr/>
        </p:nvSpPr>
        <p:spPr>
          <a:xfrm>
            <a:off x="347795" y="1486444"/>
            <a:ext cx="10706822" cy="510909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r>
              <a:rPr lang="es-ES" dirty="0"/>
              <a:t>Son pruebas en formato lápiz y papel que se organizan en 10 cuadernillos que tienen 42 preguntas,40 de opción múltiple y 2 abiertas. </a:t>
            </a:r>
          </a:p>
          <a:p>
            <a:pPr marL="533400" lvl="1" indent="0">
              <a:buNone/>
            </a:pPr>
            <a:endParaRPr lang="es-ES" dirty="0"/>
          </a:p>
          <a:p>
            <a:pPr marL="533400" lvl="1" indent="0">
              <a:buNone/>
            </a:pPr>
            <a:r>
              <a:rPr lang="es-ES" dirty="0"/>
              <a:t>- Las preguntas de opción múltiple tienen 4 opciones de las cuales solo una es la correcta. </a:t>
            </a:r>
          </a:p>
          <a:p>
            <a:pPr marL="533400" lvl="1" indent="0">
              <a:buNone/>
            </a:pPr>
            <a:r>
              <a:rPr lang="es-ES" dirty="0"/>
              <a:t>- En las preguntas abiertas el estudiante debe analizar una información y elaborar una respuesta. </a:t>
            </a:r>
          </a:p>
          <a:p>
            <a:pPr lvl="1"/>
            <a:endParaRPr lang="es-ES" dirty="0"/>
          </a:p>
          <a:p>
            <a:r>
              <a:rPr lang="es-ES" dirty="0"/>
              <a:t>Están basadas en el currículo actual y toman en cuenta las competencias específicas y los indicadores de logro. </a:t>
            </a:r>
            <a:endParaRPr lang="es-ES" dirty="0" smtClean="0"/>
          </a:p>
          <a:p>
            <a:r>
              <a:rPr lang="es-ES" dirty="0" smtClean="0"/>
              <a:t>Se </a:t>
            </a:r>
            <a:r>
              <a:rPr lang="es-ES" dirty="0"/>
              <a:t>elaboran siguiendo el modelo centrado en evidencias. </a:t>
            </a:r>
            <a:r>
              <a:rPr lang="es-DO" dirty="0" smtClean="0"/>
              <a:t>Esta </a:t>
            </a:r>
            <a:r>
              <a:rPr lang="es-DO" dirty="0"/>
              <a:t>metodología consiste en buscar evidencias que permitan hacer inferencias o afirmaciones sobre los aprendizajes del evaluado.</a:t>
            </a:r>
            <a:endParaRPr lang="es-ES" dirty="0"/>
          </a:p>
        </p:txBody>
      </p:sp>
    </p:spTree>
    <p:extLst>
      <p:ext uri="{BB962C8B-B14F-4D97-AF65-F5344CB8AC3E}">
        <p14:creationId xmlns:p14="http://schemas.microsoft.com/office/powerpoint/2010/main" val="349567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p:nvPr/>
        </p:nvSpPr>
        <p:spPr>
          <a:xfrm>
            <a:off x="1609859" y="2047741"/>
            <a:ext cx="8883224" cy="102776"/>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Rectangle 14"/>
          <p:cNvSpPr/>
          <p:nvPr/>
        </p:nvSpPr>
        <p:spPr>
          <a:xfrm>
            <a:off x="1457278" y="4384605"/>
            <a:ext cx="8883224" cy="720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TextBox 18"/>
          <p:cNvSpPr txBox="1"/>
          <p:nvPr/>
        </p:nvSpPr>
        <p:spPr>
          <a:xfrm>
            <a:off x="1094774" y="2150517"/>
            <a:ext cx="9608232" cy="2308324"/>
          </a:xfrm>
          <a:prstGeom prst="rect">
            <a:avLst/>
          </a:prstGeom>
          <a:noFill/>
        </p:spPr>
        <p:txBody>
          <a:bodyPr wrap="square" rtlCol="0">
            <a:spAutoFit/>
          </a:bodyPr>
          <a:lstStyle/>
          <a:p>
            <a:pPr algn="ctr"/>
            <a:r>
              <a:rPr lang="es-DO" altLang="ko-KR" sz="4800" dirty="0">
                <a:solidFill>
                  <a:srgbClr val="3333FF"/>
                </a:solidFill>
                <a:latin typeface="Berlin Sans FB Demi" panose="020E0802020502020306" pitchFamily="34" charset="0"/>
                <a:cs typeface="Arial" pitchFamily="34" charset="0"/>
              </a:rPr>
              <a:t>Diseño de la prueba diagnóstica de Ciencias de la Naturaleza de 3er grado de Secundaria</a:t>
            </a:r>
            <a:endParaRPr lang="en-US" altLang="ko-KR" sz="4800" dirty="0">
              <a:solidFill>
                <a:srgbClr val="3333FF"/>
              </a:solidFill>
              <a:latin typeface="Berlin Sans FB Demi" panose="020E0802020502020306" pitchFamily="34" charset="0"/>
              <a:cs typeface="Arial" pitchFamily="34" charset="0"/>
            </a:endParaRPr>
          </a:p>
        </p:txBody>
      </p:sp>
    </p:spTree>
    <p:extLst>
      <p:ext uri="{BB962C8B-B14F-4D97-AF65-F5344CB8AC3E}">
        <p14:creationId xmlns:p14="http://schemas.microsoft.com/office/powerpoint/2010/main" val="61133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1059510" cy="1325563"/>
          </a:xfrm>
        </p:spPr>
        <p:txBody>
          <a:bodyPr/>
          <a:lstStyle/>
          <a:p>
            <a:r>
              <a:rPr lang="es-DO" b="1" dirty="0"/>
              <a:t>Diseño de la prueba de Ciencias de la Naturaleza</a:t>
            </a:r>
          </a:p>
        </p:txBody>
      </p:sp>
      <p:sp>
        <p:nvSpPr>
          <p:cNvPr id="3" name="2 Marcador de contenido"/>
          <p:cNvSpPr>
            <a:spLocks noGrp="1"/>
          </p:cNvSpPr>
          <p:nvPr>
            <p:ph idx="1"/>
          </p:nvPr>
        </p:nvSpPr>
        <p:spPr>
          <a:xfrm>
            <a:off x="4648200" y="2082800"/>
            <a:ext cx="6934200" cy="4410075"/>
          </a:xfrm>
        </p:spPr>
        <p:txBody>
          <a:bodyPr>
            <a:normAutofit/>
          </a:bodyPr>
          <a:lstStyle/>
          <a:p>
            <a:pPr>
              <a:spcAft>
                <a:spcPts val="0"/>
              </a:spcAft>
            </a:pPr>
            <a:r>
              <a:rPr lang="es-DO" dirty="0">
                <a:latin typeface="Calibri" panose="020F0502020204030204" pitchFamily="34" charset="0"/>
                <a:ea typeface="MS Mincho" panose="02020609040205080304" pitchFamily="49" charset="-128"/>
                <a:cs typeface="Calibri" panose="020F0502020204030204" pitchFamily="34" charset="0"/>
              </a:rPr>
              <a:t>La prueba de Ciencias de la Naturaleza del Primer Ciclo de Secundaria evalúa las competencias específicas establecidas en el currículo. Se vincula con las competencias fundamentales y con las capacidades, habilidades y destrezas (CHD) propias de las competencias relacionadas con las Ciencias de la Vida, Ciencias Físicas, y Ciencias de la Tierra y el Universo. </a:t>
            </a:r>
            <a:endParaRPr lang="es-DO" sz="2400" dirty="0">
              <a:latin typeface="Calibri" panose="020F0502020204030204" pitchFamily="34" charset="0"/>
              <a:ea typeface="MS Mincho" panose="02020609040205080304" pitchFamily="49" charset="-128"/>
              <a:cs typeface="Times New Roman" panose="02020603050405020304" pitchFamily="18" charset="0"/>
            </a:endParaRPr>
          </a:p>
          <a:p>
            <a:pPr algn="just"/>
            <a:endParaRPr lang="es-DO" dirty="0">
              <a:solidFill>
                <a:srgbClr val="C00000"/>
              </a:solidFill>
            </a:endParaRPr>
          </a:p>
        </p:txBody>
      </p:sp>
      <p:pic>
        <p:nvPicPr>
          <p:cNvPr id="12290" name="Picture 2" descr="Resultado de imagen para ciencias de la natural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92299"/>
            <a:ext cx="4491567" cy="336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8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0945" y="365126"/>
            <a:ext cx="11753909" cy="875096"/>
          </a:xfrm>
        </p:spPr>
        <p:txBody>
          <a:bodyPr>
            <a:normAutofit/>
          </a:bodyPr>
          <a:lstStyle/>
          <a:p>
            <a:r>
              <a:rPr lang="es-ES" sz="3200" b="1" dirty="0"/>
              <a:t>Los ejes </a:t>
            </a:r>
            <a:r>
              <a:rPr lang="es-ES" sz="3200" b="1" dirty="0" smtClean="0"/>
              <a:t>temáticos </a:t>
            </a:r>
            <a:r>
              <a:rPr lang="es-ES" sz="3200" b="1" dirty="0"/>
              <a:t>evaluados en la prueba de Ciencias de la Naturaleza</a:t>
            </a:r>
            <a:endParaRPr lang="es-DO" sz="3200" b="1" dirty="0"/>
          </a:p>
        </p:txBody>
      </p:sp>
      <p:sp>
        <p:nvSpPr>
          <p:cNvPr id="3" name="2 Marcador de contenido"/>
          <p:cNvSpPr>
            <a:spLocks noGrp="1"/>
          </p:cNvSpPr>
          <p:nvPr>
            <p:ph idx="1"/>
          </p:nvPr>
        </p:nvSpPr>
        <p:spPr>
          <a:xfrm>
            <a:off x="1065266" y="1914236"/>
            <a:ext cx="10375899" cy="3848100"/>
          </a:xfrm>
        </p:spPr>
        <p:txBody>
          <a:bodyPr>
            <a:normAutofit fontScale="92500" lnSpcReduction="10000"/>
          </a:bodyPr>
          <a:lstStyle/>
          <a:p>
            <a:pPr marL="0" indent="0">
              <a:buNone/>
            </a:pPr>
            <a:r>
              <a:rPr lang="es-DO" sz="2800" dirty="0"/>
              <a:t>Esta prueba evalúa tres ejes temáticos:</a:t>
            </a:r>
          </a:p>
          <a:p>
            <a:pPr marL="0" indent="0" algn="just">
              <a:buNone/>
            </a:pPr>
            <a:r>
              <a:rPr lang="es-DO" dirty="0"/>
              <a:t>1</a:t>
            </a:r>
            <a:r>
              <a:rPr lang="es-DO" b="1" dirty="0"/>
              <a:t>. Ciencias de la vida</a:t>
            </a:r>
            <a:r>
              <a:rPr lang="es-DO" dirty="0"/>
              <a:t>. En este eje se agrupan las temáticas referidas a los seres vivos, el funcionamiento de los sistemas del cuerpo humano y el medioambiente.</a:t>
            </a:r>
          </a:p>
          <a:p>
            <a:pPr marL="0" indent="0" algn="just">
              <a:buNone/>
            </a:pPr>
            <a:r>
              <a:rPr lang="es-DO" dirty="0"/>
              <a:t>2. </a:t>
            </a:r>
            <a:r>
              <a:rPr lang="es-DO" b="1" dirty="0"/>
              <a:t>Ciencias Físicas</a:t>
            </a:r>
            <a:r>
              <a:rPr lang="es-DO" dirty="0"/>
              <a:t>. En este eje se han agrupan las temáticas que tienen relación con la materia, la energía, la fuerza , el movimiento y nociones electricidad. </a:t>
            </a:r>
          </a:p>
          <a:p>
            <a:pPr marL="0" indent="0" algn="just">
              <a:buNone/>
            </a:pPr>
            <a:r>
              <a:rPr lang="es-DO" dirty="0"/>
              <a:t>3. </a:t>
            </a:r>
            <a:r>
              <a:rPr lang="es-DO" b="1" dirty="0"/>
              <a:t>Ciencias de la Tierra y el Universo</a:t>
            </a:r>
            <a:r>
              <a:rPr lang="es-DO" dirty="0"/>
              <a:t>. En este eje se agrupan las temáticas que tienen relación con la composición, estructura y distribución del planeta Tierra y fenómenos geológicos.</a:t>
            </a:r>
            <a:r>
              <a:rPr lang="es-DO" dirty="0">
                <a:solidFill>
                  <a:srgbClr val="FF0000"/>
                </a:solidFill>
              </a:rPr>
              <a:t> </a:t>
            </a:r>
          </a:p>
        </p:txBody>
      </p:sp>
    </p:spTree>
    <p:extLst>
      <p:ext uri="{BB962C8B-B14F-4D97-AF65-F5344CB8AC3E}">
        <p14:creationId xmlns:p14="http://schemas.microsoft.com/office/powerpoint/2010/main" val="166946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99929"/>
          </a:xfrm>
        </p:spPr>
        <p:txBody>
          <a:bodyPr/>
          <a:lstStyle/>
          <a:p>
            <a:r>
              <a:rPr lang="es-DO" b="1" dirty="0"/>
              <a:t>Diseño Centrado en Evidencias </a:t>
            </a:r>
            <a:r>
              <a:rPr lang="es-DO" dirty="0"/>
              <a:t>(DCE)?</a:t>
            </a:r>
            <a:r>
              <a:rPr lang="es-DO" b="1" dirty="0"/>
              <a:t> </a:t>
            </a:r>
          </a:p>
        </p:txBody>
      </p:sp>
      <p:sp>
        <p:nvSpPr>
          <p:cNvPr id="3" name="Marcador de contenido 2"/>
          <p:cNvSpPr>
            <a:spLocks noGrp="1"/>
          </p:cNvSpPr>
          <p:nvPr>
            <p:ph idx="1"/>
          </p:nvPr>
        </p:nvSpPr>
        <p:spPr>
          <a:xfrm>
            <a:off x="838200" y="1099930"/>
            <a:ext cx="10515600" cy="5077033"/>
          </a:xfrm>
        </p:spPr>
        <p:txBody>
          <a:bodyPr>
            <a:normAutofit/>
          </a:bodyPr>
          <a:lstStyle/>
          <a:p>
            <a:r>
              <a:rPr lang="es-DO" dirty="0"/>
              <a:t>¿Qué es el Diseño Centrado en Evidencias?</a:t>
            </a:r>
          </a:p>
          <a:p>
            <a:r>
              <a:rPr lang="es-DO" sz="2800" dirty="0"/>
              <a:t>Es un método de construcción de evaluaciones estandarizadas que busca las evidencias para hacer afirmaciones sobre el nivel de competencia que el evaluado ha desarrollado.</a:t>
            </a:r>
          </a:p>
          <a:p>
            <a:endParaRPr lang="es-DO" sz="2800" dirty="0"/>
          </a:p>
        </p:txBody>
      </p:sp>
      <p:pic>
        <p:nvPicPr>
          <p:cNvPr id="4" name="Imagen 3">
            <a:extLst>
              <a:ext uri="{FF2B5EF4-FFF2-40B4-BE49-F238E27FC236}">
                <a16:creationId xmlns:a16="http://schemas.microsoft.com/office/drawing/2014/main" id="{AC77B957-5C09-490C-8167-39F83B674CB7}"/>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078557" y="2844956"/>
            <a:ext cx="10034886" cy="3531704"/>
          </a:xfrm>
          <a:prstGeom prst="rect">
            <a:avLst/>
          </a:prstGeom>
        </p:spPr>
      </p:pic>
    </p:spTree>
    <p:extLst>
      <p:ext uri="{BB962C8B-B14F-4D97-AF65-F5344CB8AC3E}">
        <p14:creationId xmlns:p14="http://schemas.microsoft.com/office/powerpoint/2010/main" val="23124501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4324</TotalTime>
  <Words>2294</Words>
  <Application>Microsoft Office PowerPoint</Application>
  <PresentationFormat>Panorámica</PresentationFormat>
  <Paragraphs>240</Paragraphs>
  <Slides>22</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22</vt:i4>
      </vt:variant>
    </vt:vector>
  </HeadingPairs>
  <TitlesOfParts>
    <vt:vector size="34" baseType="lpstr">
      <vt:lpstr>맑은 고딕</vt:lpstr>
      <vt:lpstr>Arial</vt:lpstr>
      <vt:lpstr>Berlin Sans FB Demi</vt:lpstr>
      <vt:lpstr>Calibri</vt:lpstr>
      <vt:lpstr>Calibri Light</vt:lpstr>
      <vt:lpstr>Esphimere</vt:lpstr>
      <vt:lpstr>Lato Black</vt:lpstr>
      <vt:lpstr>Lato Light</vt:lpstr>
      <vt:lpstr>MS Mincho</vt:lpstr>
      <vt:lpstr>Times New Roman</vt:lpstr>
      <vt:lpstr>Wingdings</vt:lpstr>
      <vt:lpstr>Tema de Office</vt:lpstr>
      <vt:lpstr>               EVALUACIÓN DIAGNÓSTICA  NACIONAL DE TERCER GRADO  DE SECUNDARIA  CIENCIAS DE LA NATURALEZA  ORIENTACIONES PARA LOS CENTROS EDUCATIVOS  Ana F. Santana Danerys García Rafael Quezada Marci Rodríguez </vt:lpstr>
      <vt:lpstr>CONTENIDO </vt:lpstr>
      <vt:lpstr>Propósito  </vt:lpstr>
      <vt:lpstr>INTRODUCCIÓN</vt:lpstr>
      <vt:lpstr>Estructura y características de las pruebas de 3er grado de Secundaria</vt:lpstr>
      <vt:lpstr>Presentación de PowerPoint</vt:lpstr>
      <vt:lpstr>Diseño de la prueba de Ciencias de la Naturaleza</vt:lpstr>
      <vt:lpstr>Los ejes temáticos evaluados en la prueba de Ciencias de la Naturaleza</vt:lpstr>
      <vt:lpstr>Diseño Centrado en Evidencias (DCE)? </vt:lpstr>
      <vt:lpstr>Tabla de especificaciones Prueba Diagnóstica Ciencias tercero de Secundaria</vt:lpstr>
      <vt:lpstr>Continuación Tabla de Especificaciones</vt:lpstr>
      <vt:lpstr>Presentación de PowerPoint</vt:lpstr>
      <vt:lpstr>Ejemplo ítem 1</vt:lpstr>
      <vt:lpstr>Ejemplo ítem 2</vt:lpstr>
      <vt:lpstr>Ejemplo de ítem 3</vt:lpstr>
      <vt:lpstr>Ejemplo ítem 4</vt:lpstr>
      <vt:lpstr>Ejemplo ítem 5 ítem abierto</vt:lpstr>
      <vt:lpstr>Rúbrica: instrumento que contiene los criterios para calificar el ítem abierto</vt:lpstr>
      <vt:lpstr>REPORTE DE RESULTADOS EN NIVELES DE DESEMPEÑO</vt:lpstr>
      <vt:lpstr>Niveles de desempeño en Ciencias de la Naturaleza de 3ro secundaria en la Evaluación Diagnóstica Nacional </vt:lpstr>
      <vt:lpstr>Continuación Niveles de desempeño en Ciencias de la Naturaleza</vt:lpstr>
      <vt:lpstr>Para más información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Yanile Altagracia Valenzuela Calderon</dc:creator>
  <cp:lastModifiedBy>Ancell Scheker Mendoza</cp:lastModifiedBy>
  <cp:revision>371</cp:revision>
  <dcterms:created xsi:type="dcterms:W3CDTF">2016-09-23T15:56:33Z</dcterms:created>
  <dcterms:modified xsi:type="dcterms:W3CDTF">2022-04-20T16:48:00Z</dcterms:modified>
</cp:coreProperties>
</file>